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6" r:id="rId2"/>
    <p:sldId id="267" r:id="rId3"/>
    <p:sldId id="316" r:id="rId4"/>
    <p:sldId id="313" r:id="rId5"/>
    <p:sldId id="314" r:id="rId6"/>
    <p:sldId id="315" r:id="rId7"/>
    <p:sldId id="311" r:id="rId8"/>
    <p:sldId id="317" r:id="rId9"/>
    <p:sldId id="318" r:id="rId10"/>
    <p:sldId id="328" r:id="rId11"/>
    <p:sldId id="325" r:id="rId12"/>
    <p:sldId id="326" r:id="rId13"/>
    <p:sldId id="327" r:id="rId14"/>
    <p:sldId id="329" r:id="rId15"/>
    <p:sldId id="330" r:id="rId16"/>
    <p:sldId id="331" r:id="rId17"/>
    <p:sldId id="332" r:id="rId18"/>
    <p:sldId id="333" r:id="rId19"/>
    <p:sldId id="335" r:id="rId20"/>
    <p:sldId id="319" r:id="rId21"/>
    <p:sldId id="321" r:id="rId22"/>
    <p:sldId id="336" r:id="rId23"/>
    <p:sldId id="320" r:id="rId24"/>
    <p:sldId id="322" r:id="rId25"/>
    <p:sldId id="337" r:id="rId26"/>
    <p:sldId id="323" r:id="rId27"/>
    <p:sldId id="324" r:id="rId28"/>
    <p:sldId id="338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00"/>
    <a:srgbClr val="4A773C"/>
    <a:srgbClr val="DB4404"/>
    <a:srgbClr val="00859B"/>
    <a:srgbClr val="DC4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4" autoAdjust="0"/>
    <p:restoredTop sz="87959" autoAdjust="0"/>
  </p:normalViewPr>
  <p:slideViewPr>
    <p:cSldViewPr snapToGrid="0">
      <p:cViewPr varScale="1">
        <p:scale>
          <a:sx n="112" d="100"/>
          <a:sy n="112" d="100"/>
        </p:scale>
        <p:origin x="69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8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31665E-8E8E-CD46-BDAB-7B39B3612E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C9AA0-DC88-6D40-8682-160ECDE1C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12BC-EC0E-6446-A774-DE9589606F67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9A54F-F223-C047-8C29-75C2D0917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C03E6-2154-F44D-8AD5-7CE26A0BF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4A11-0E5F-3B47-AF47-05405984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B66A8-84A3-4029-AEE0-ABE9D0522317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1FE3D-A77A-45B8-8A34-524A25992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are clustered in time and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0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1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"Conditional" because we condition on _all_ points up to time 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want to apply self-exciting point processes to a new field of application.</a:t>
            </a:r>
          </a:p>
          <a:p>
            <a:endParaRPr lang="en-US" dirty="0"/>
          </a:p>
          <a:p>
            <a:r>
              <a:rPr lang="en-US" dirty="0"/>
              <a:t>How do we know that power law decay is appropriate? Why not another functional form of decay?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72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4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0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696199" y="0"/>
            <a:ext cx="4572002" cy="6858000"/>
            <a:chOff x="0" y="0"/>
            <a:chExt cx="4572002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953" r="49988"/>
            <a:stretch/>
          </p:blipFill>
          <p:spPr>
            <a:xfrm>
              <a:off x="0" y="6031832"/>
              <a:ext cx="4572001" cy="826168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7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7716253" cy="2387600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7716253" cy="165576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Oregon State University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60" y="4741558"/>
            <a:ext cx="1165484" cy="12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9"/>
          <a:stretch/>
        </p:blipFill>
        <p:spPr>
          <a:xfrm>
            <a:off x="-431" y="10633"/>
            <a:ext cx="12192431" cy="684736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0"/>
            <a:ext cx="12189806" cy="2923082"/>
            <a:chOff x="0" y="0"/>
            <a:chExt cx="9141806" cy="2923082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377"/>
            <a:stretch>
              <a:fillRect/>
            </a:stretch>
          </p:blipFill>
          <p:spPr>
            <a:xfrm>
              <a:off x="0" y="0"/>
              <a:ext cx="9141806" cy="2923082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83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595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813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999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6206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0524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838" b="5"/>
          <a:stretch/>
        </p:blipFill>
        <p:spPr>
          <a:xfrm>
            <a:off x="9135291" y="-21265"/>
            <a:ext cx="3060253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0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1010766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F4F0F-2CBB-394C-8D28-1DF13077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14" y="2813879"/>
            <a:ext cx="7326313" cy="1263176"/>
          </a:xfrm>
        </p:spPr>
        <p:txBody>
          <a:bodyPr/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158041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722" b="5"/>
          <a:stretch/>
        </p:blipFill>
        <p:spPr>
          <a:xfrm>
            <a:off x="9145921" y="-21265"/>
            <a:ext cx="3070889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-3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3C989-1309-994B-B24D-52010CD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549" y="2893321"/>
            <a:ext cx="7326314" cy="1104292"/>
          </a:xfrm>
        </p:spPr>
        <p:txBody>
          <a:bodyPr>
            <a:normAutofit/>
          </a:bodyPr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7783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01478-0708-F548-B1EB-39A1F968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/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/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138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1F63B3-6FE0-3D4F-9AB1-C16F9215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5886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34C4C1-9B17-BE4B-864B-32014387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0788"/>
            <a:ext cx="9112250" cy="1606738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20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F70703-6BF1-C845-A5DA-3580FF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910830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61861"/>
            <a:ext cx="9112250" cy="1565664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76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989875-230F-E04E-A996-BB83824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58052"/>
            <a:ext cx="9112250" cy="1569473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805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5FBC4E-4719-5B44-AFFB-ED854845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92169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4539"/>
            <a:ext cx="9112250" cy="1602986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4193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3050617" cy="6858000"/>
          </a:xfrm>
          <a:prstGeom prst="rect">
            <a:avLst/>
          </a:prstGeom>
          <a:solidFill>
            <a:srgbClr val="DC430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09887" y="0"/>
            <a:ext cx="3058740" cy="6858000"/>
          </a:xfrm>
          <a:prstGeom prst="rect">
            <a:avLst/>
          </a:prstGeom>
          <a:solidFill>
            <a:srgbClr val="DC430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51090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68699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64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69991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3069628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17495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17132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9157682" y="2184822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57319" y="2659616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148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89950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Gill Sans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34946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5927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348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1225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82650" y="1914525"/>
            <a:ext cx="10452100" cy="45497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000" baseline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371600" indent="-457200"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14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378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0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4018145" y="1386020"/>
            <a:ext cx="4112166" cy="4112166"/>
          </a:xfrm>
          <a:prstGeom prst="ellipse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73420" y="3859025"/>
            <a:ext cx="3638939" cy="49492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617028" y="2165323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607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sp>
        <p:nvSpPr>
          <p:cNvPr id="39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005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9"/>
          <a:stretch/>
        </p:blipFill>
        <p:spPr>
          <a:xfrm>
            <a:off x="-431" y="95692"/>
            <a:ext cx="12192431" cy="676230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-53163"/>
            <a:ext cx="12189806" cy="2976245"/>
            <a:chOff x="0" y="-53163"/>
            <a:chExt cx="9141806" cy="2976245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5" b="57376"/>
            <a:stretch/>
          </p:blipFill>
          <p:spPr>
            <a:xfrm>
              <a:off x="0" y="-53163"/>
              <a:ext cx="9141806" cy="2976245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0797-FCF4-492A-A828-CBC0DD9B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9" r:id="rId5"/>
    <p:sldLayoutId id="2147483654" r:id="rId6"/>
    <p:sldLayoutId id="2147483657" r:id="rId7"/>
    <p:sldLayoutId id="2147483680" r:id="rId8"/>
    <p:sldLayoutId id="2147483656" r:id="rId9"/>
    <p:sldLayoutId id="2147483681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319/5866/107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ydp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01621459.2011.641402" TargetMode="External"/><Relationship Id="rId7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article/10.1023/A:1003403601725" TargetMode="External"/><Relationship Id="rId5" Type="http://schemas.openxmlformats.org/officeDocument/2006/relationships/hyperlink" Target="https://www.pnas.org/content/pnas/117/29/16732.full.pdf" TargetMode="External"/><Relationship Id="rId4" Type="http://schemas.openxmlformats.org/officeDocument/2006/relationships/hyperlink" Target="https://www.tandfonline.com/doi/full/10.1080/02664763.2020.182564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5.emf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8065770" cy="2387600"/>
          </a:xfrm>
        </p:spPr>
        <p:txBody>
          <a:bodyPr/>
          <a:lstStyle/>
          <a:p>
            <a:r>
              <a:rPr lang="en-US" dirty="0"/>
              <a:t>Nonparametric Self-Exciting Point Processes: Benefits and Uses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033735"/>
            <a:ext cx="7716253" cy="2196149"/>
          </a:xfrm>
        </p:spPr>
        <p:txBody>
          <a:bodyPr>
            <a:normAutofit/>
          </a:bodyPr>
          <a:lstStyle/>
          <a:p>
            <a:r>
              <a:rPr lang="en-US" sz="1600" dirty="0"/>
              <a:t>James Molyneux</a:t>
            </a:r>
          </a:p>
          <a:p>
            <a:r>
              <a:rPr lang="en-US" sz="1600" dirty="0"/>
              <a:t>Assistant Professor</a:t>
            </a:r>
          </a:p>
          <a:p>
            <a:r>
              <a:rPr lang="en-US" sz="1600" dirty="0"/>
              <a:t>Department of Statistics</a:t>
            </a:r>
          </a:p>
          <a:p>
            <a:endParaRPr lang="en-US" sz="1600" dirty="0"/>
          </a:p>
          <a:p>
            <a:r>
              <a:rPr lang="en-US" sz="1600" dirty="0"/>
              <a:t>Slides: </a:t>
            </a:r>
            <a:r>
              <a:rPr lang="en-US" sz="1600" i="1" dirty="0"/>
              <a:t>https://github.com/jimmylovestea/wnar-2021-slides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9703A-8844-F448-A904-35088B9473E4}"/>
              </a:ext>
            </a:extLst>
          </p:cNvPr>
          <p:cNvGrpSpPr/>
          <p:nvPr/>
        </p:nvGrpSpPr>
        <p:grpSpPr>
          <a:xfrm>
            <a:off x="731196" y="6300701"/>
            <a:ext cx="2156141" cy="365368"/>
            <a:chOff x="5132354" y="4212496"/>
            <a:chExt cx="2156141" cy="3653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9C6FEB-50AF-BF4C-8A9E-735E882F903B}"/>
                </a:ext>
              </a:extLst>
            </p:cNvPr>
            <p:cNvSpPr txBox="1"/>
            <p:nvPr/>
          </p:nvSpPr>
          <p:spPr>
            <a:xfrm>
              <a:off x="5437154" y="4212496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853402-987E-A849-B176-10778C690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54" y="4237345"/>
              <a:ext cx="340519" cy="3405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D87E33-1079-E04A-A28F-7E66ED7D6FCB}"/>
              </a:ext>
            </a:extLst>
          </p:cNvPr>
          <p:cNvGrpSpPr/>
          <p:nvPr/>
        </p:nvGrpSpPr>
        <p:grpSpPr>
          <a:xfrm>
            <a:off x="3448720" y="6308955"/>
            <a:ext cx="2343210" cy="338554"/>
            <a:chOff x="3668272" y="6297709"/>
            <a:chExt cx="2343210" cy="3385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D531C2-770E-3744-A749-6D6D09AF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272" y="6326934"/>
              <a:ext cx="340520" cy="2801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38E9F9-1B1A-174F-8E67-C8B79B872558}"/>
                </a:ext>
              </a:extLst>
            </p:cNvPr>
            <p:cNvSpPr txBox="1"/>
            <p:nvPr/>
          </p:nvSpPr>
          <p:spPr>
            <a:xfrm>
              <a:off x="3954957" y="6297709"/>
              <a:ext cx="20565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@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06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1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B33D436-7495-E741-A97F-DF91B5D9C4F4}"/>
              </a:ext>
            </a:extLst>
          </p:cNvPr>
          <p:cNvSpPr/>
          <p:nvPr/>
        </p:nvSpPr>
        <p:spPr>
          <a:xfrm>
            <a:off x="2952427" y="2224445"/>
            <a:ext cx="976394" cy="373030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952D6F-55F7-3241-936F-BBFEDA2CC00E}"/>
              </a:ext>
            </a:extLst>
          </p:cNvPr>
          <p:cNvSpPr/>
          <p:nvPr/>
        </p:nvSpPr>
        <p:spPr>
          <a:xfrm>
            <a:off x="7738818" y="5055098"/>
            <a:ext cx="1188203" cy="503695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14502" y="6384085"/>
            <a:ext cx="42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915549-EEDA-D642-9402-C949D078FFFA}"/>
              </a:ext>
            </a:extLst>
          </p:cNvPr>
          <p:cNvSpPr/>
          <p:nvPr/>
        </p:nvSpPr>
        <p:spPr>
          <a:xfrm>
            <a:off x="3014419" y="2611904"/>
            <a:ext cx="1658319" cy="373030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AF8E03-9143-2C4B-BD57-5BFEC8F05D02}"/>
              </a:ext>
            </a:extLst>
          </p:cNvPr>
          <p:cNvSpPr/>
          <p:nvPr/>
        </p:nvSpPr>
        <p:spPr>
          <a:xfrm>
            <a:off x="7886053" y="5031851"/>
            <a:ext cx="2203344" cy="503695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8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E974F0-FD47-FB48-8EFC-63C3214DC8B4}"/>
              </a:ext>
            </a:extLst>
          </p:cNvPr>
          <p:cNvSpPr/>
          <p:nvPr/>
        </p:nvSpPr>
        <p:spPr>
          <a:xfrm>
            <a:off x="3022168" y="3007110"/>
            <a:ext cx="736171" cy="373030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4992A9-3872-2B40-9493-B6DB69DFE819}"/>
              </a:ext>
            </a:extLst>
          </p:cNvPr>
          <p:cNvSpPr/>
          <p:nvPr/>
        </p:nvSpPr>
        <p:spPr>
          <a:xfrm>
            <a:off x="9585702" y="5045768"/>
            <a:ext cx="929898" cy="503695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0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can be some additional information about an event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Earthquake magnitudes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Crime types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Plant size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 b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1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For earthquakes, the conditional intensity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𝑡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and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is: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)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endParaRPr lang="en-US" dirty="0">
                  <a:latin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Estimate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𝜇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using maximum likelihood estimation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87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879215"/>
              </a:xfrm>
              <a:prstGeom prst="rect">
                <a:avLst/>
              </a:prstGeom>
              <a:blipFill>
                <a:blip r:embed="rId5"/>
                <a:stretch>
                  <a:fillRect t="-120000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CA4412-A6DA-8041-9D36-E7A34EC7EC54}"/>
              </a:ext>
            </a:extLst>
          </p:cNvPr>
          <p:cNvSpPr/>
          <p:nvPr/>
        </p:nvSpPr>
        <p:spPr>
          <a:xfrm>
            <a:off x="3215897" y="1805553"/>
            <a:ext cx="751669" cy="350222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0AF78E-34E2-CB48-9F42-36FEDB4E5581}"/>
              </a:ext>
            </a:extLst>
          </p:cNvPr>
          <p:cNvSpPr/>
          <p:nvPr/>
        </p:nvSpPr>
        <p:spPr>
          <a:xfrm>
            <a:off x="3430290" y="4959530"/>
            <a:ext cx="808496" cy="509791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FF98C0-852D-6843-98B0-E5DC6924C6C1}"/>
              </a:ext>
            </a:extLst>
          </p:cNvPr>
          <p:cNvSpPr/>
          <p:nvPr/>
        </p:nvSpPr>
        <p:spPr>
          <a:xfrm>
            <a:off x="4993036" y="4951710"/>
            <a:ext cx="1516252" cy="509792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17D85B-E6D5-6944-818B-6308D48E13D5}"/>
              </a:ext>
            </a:extLst>
          </p:cNvPr>
          <p:cNvSpPr/>
          <p:nvPr/>
        </p:nvSpPr>
        <p:spPr>
          <a:xfrm>
            <a:off x="6505411" y="4951709"/>
            <a:ext cx="3235273" cy="506056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492531E-47B4-3740-9584-81B778DE9466}"/>
              </a:ext>
            </a:extLst>
          </p:cNvPr>
          <p:cNvSpPr/>
          <p:nvPr/>
        </p:nvSpPr>
        <p:spPr>
          <a:xfrm>
            <a:off x="9740683" y="4942100"/>
            <a:ext cx="1278611" cy="509791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61D651B-75C9-854B-9261-7E41EBF029B3}"/>
              </a:ext>
            </a:extLst>
          </p:cNvPr>
          <p:cNvSpPr/>
          <p:nvPr/>
        </p:nvSpPr>
        <p:spPr>
          <a:xfrm>
            <a:off x="3458703" y="2199652"/>
            <a:ext cx="1376768" cy="350222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CFB0E1-1AAC-874F-894F-C59A4469CA55}"/>
              </a:ext>
            </a:extLst>
          </p:cNvPr>
          <p:cNvSpPr/>
          <p:nvPr/>
        </p:nvSpPr>
        <p:spPr>
          <a:xfrm>
            <a:off x="4207790" y="2574981"/>
            <a:ext cx="2944678" cy="408377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9065D84-0404-B149-9C82-1C03C43DF337}"/>
              </a:ext>
            </a:extLst>
          </p:cNvPr>
          <p:cNvSpPr/>
          <p:nvPr/>
        </p:nvSpPr>
        <p:spPr>
          <a:xfrm>
            <a:off x="3146154" y="3020623"/>
            <a:ext cx="1232117" cy="408377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9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F8B01-C3BB-CB49-B7ED-CE071CEE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we’re unsure we’ve specified our model correctly?</a:t>
            </a:r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2A78CF72-D9F9-324C-AC77-9FB04E83C1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4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Formulate the model nonparametrically (</a:t>
                </a:r>
                <a:r>
                  <a:rPr lang="en-US" dirty="0">
                    <a:latin typeface="Gill Sans" charset="0"/>
                    <a:cs typeface="Gill Sans" charset="0"/>
                    <a:hlinkClick r:id="rId3"/>
                  </a:rPr>
                  <a:t>Marsan and Lengliné, 2008</a:t>
                </a:r>
                <a:r>
                  <a:rPr lang="en-US" dirty="0">
                    <a:latin typeface="Gill Sans" charset="0"/>
                    <a:cs typeface="Gill Sans" charset="0"/>
                  </a:rPr>
                  <a:t>)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Introduce a latent variable,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𝑍</m:t>
                    </m:r>
                  </m:oMath>
                </a14:m>
                <a:r>
                  <a:rPr lang="en-US" dirty="0"/>
                  <a:t>, which describes whether an event is a </a:t>
                </a:r>
                <a:r>
                  <a:rPr lang="en-US" i="1" dirty="0"/>
                  <a:t>background</a:t>
                </a:r>
                <a:r>
                  <a:rPr lang="en-US" dirty="0"/>
                  <a:t> event or a </a:t>
                </a:r>
                <a:r>
                  <a:rPr lang="en-US" i="1" dirty="0"/>
                  <a:t>triggered</a:t>
                </a:r>
                <a:r>
                  <a:rPr lang="en-US" dirty="0"/>
                  <a:t> event</a:t>
                </a:r>
              </a:p>
              <a:p>
                <a:pPr marL="1200150" lvl="2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Compute probability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background event</a:t>
                </a:r>
              </a:p>
              <a:p>
                <a:pPr marL="1200150" lvl="2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Compute probability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triggered by previous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Use probabilities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Use probabilities to update </a:t>
                </a:r>
                <a:r>
                  <a:rPr lang="en-US" i="1" dirty="0"/>
                  <a:t>histogram estimators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4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0"/>
            <a:ext cx="9879564" cy="268507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Histogram estimators: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Take domain of </a:t>
            </a:r>
            <a:r>
              <a:rPr lang="en-US" i="1" dirty="0">
                <a:latin typeface="Gill Sans" charset="0"/>
                <a:cs typeface="Gill Sans" charset="0"/>
              </a:rPr>
              <a:t>pairwise</a:t>
            </a:r>
            <a:r>
              <a:rPr lang="en-US" dirty="0">
                <a:latin typeface="Gill Sans" charset="0"/>
                <a:cs typeface="Gill Sans" charset="0"/>
              </a:rPr>
              <a:t> differences of points in time and space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Split the domains into disjoint sets of bins/intervals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Compute step functions (i.e. constant values) for each bin/interval based on the probabilities of points which fall into each bin/interval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Do something similar for the marks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Example:</a:t>
            </a:r>
            <a:endParaRPr lang="en-US" dirty="0"/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/>
          </a:p>
        </p:txBody>
      </p:sp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58CD6-07EA-9D40-86F2-706BD6E91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54" y="4066007"/>
            <a:ext cx="4091445" cy="26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With estimated histogram estimators and estimated background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Update probability each event is a </a:t>
                </a:r>
                <a:r>
                  <a:rPr lang="en-US" i="1" dirty="0"/>
                  <a:t>background</a:t>
                </a:r>
                <a:r>
                  <a:rPr lang="en-US" dirty="0"/>
                  <a:t> event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Update probabilities each event was </a:t>
                </a:r>
                <a:r>
                  <a:rPr lang="en-US" i="1" dirty="0"/>
                  <a:t>triggered </a:t>
                </a:r>
                <a:r>
                  <a:rPr lang="en-US" dirty="0"/>
                  <a:t>by a previous event</a:t>
                </a: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Iterate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phenomenon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point processes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Recent nonparametric innovations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Application: Hector Mine earthquake sequence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Closing thoughts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50851-75B9-714C-84BC-6BC2C0AB2345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28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Recent nonparametric innovations</a:t>
            </a:r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687DB114-6BF9-7E4B-BDF5-3030AD59E3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2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nonparametric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Peter Boyd, Ph.D. Candidate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Does how we decide to break up the domains of our histogram estimators matter?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Spoiler alert: Yes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Is there some way to resolve this issue which would also let us estimate the triggering functions in a less “clunky” manner?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Spoiler alert:  Also yes</a:t>
            </a:r>
          </a:p>
          <a:p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3381CEB1-8EEB-EB4B-A3A5-A9057B6A5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CA14C-C5E2-EA47-9961-BB46DF156F68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6BF20-047D-1545-9EA0-DCA684B85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26" y="2695920"/>
            <a:ext cx="4325948" cy="25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nonparametric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Rather than specify a set of fixed bins, what if we instead: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Generate lots of random bins of varying size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Use these random bins to estimate the expected rates of triggering which occurs in each bin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Smooth these estimated expected rates to give us a sense of what happens, on average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Benefits: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No longer need for users to specify, and then justify, bins themselves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Random bins of varying sizes give us a better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overall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sense of the variability of the triggering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Still flexible enough to focus on where we think more/less triggering occurs</a:t>
            </a:r>
          </a:p>
          <a:p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3381CEB1-8EEB-EB4B-A3A5-A9057B6A5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CA14C-C5E2-EA47-9961-BB46DF156F68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Application: Hector Mine Earthquake Sequence</a:t>
            </a:r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ADD18E32-3432-9140-9A5B-8456EAE2A2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6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Hector Mine earthquake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Large, magnitude 7.1 earthquake, which occurred on October 16, 1999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~50 miles southeast of Barstow, CA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Felt throughout Southern California and Las Vegas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A “fan favorite” for folks in statistical seismology</a:t>
            </a:r>
            <a:endParaRPr lang="en-US" dirty="0"/>
          </a:p>
        </p:txBody>
      </p:sp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4DC3EDC-CE95-AD4A-B9BF-953BB7A0D6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DEAE2-CD10-5145-B282-F542B7BD1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3394129"/>
            <a:ext cx="5359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4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Hector Mine earthquake sequence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68192-4324-ED45-8B95-A74544F68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9" y="1380801"/>
            <a:ext cx="5187950" cy="5187950"/>
          </a:xfrm>
        </p:spPr>
      </p:pic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4DC3EDC-CE95-AD4A-B9BF-953BB7A0D6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1B589-2ED8-E94E-AD82-1209B374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45" y="1259635"/>
            <a:ext cx="3478746" cy="2609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09804-35BA-BC49-A227-5CC9F0050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45" y="3974776"/>
            <a:ext cx="3478746" cy="2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Closing thoughts</a:t>
            </a:r>
            <a:endParaRPr lang="en-US" dirty="0"/>
          </a:p>
        </p:txBody>
      </p:sp>
      <p:pic>
        <p:nvPicPr>
          <p:cNvPr id="6" name="Picture Placeholder 5" descr="&quot;&quot;">
            <a:extLst>
              <a:ext uri="{FF2B5EF4-FFF2-40B4-BE49-F238E27FC236}">
                <a16:creationId xmlns:a16="http://schemas.microsoft.com/office/drawing/2014/main" id="{15BC75E8-83C5-C54A-8F27-3F95C1386A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28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point processes are great models for data where points cluster in time or time and space.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Nonparametric methods alleviate need to specify functional forms of temporal/spatial decay.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Recent advances make nonparametric methods less “clunky” to implement/use.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Check out 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Peter’s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  <a:hlinkClick r:id="rId3"/>
              </a:rPr>
              <a:t>Github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for: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 R package which implements the histogram estimator version of the model.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Soon: An R package which implements the new method.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Be on the lookout for our article about the new method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Placeholder 9" descr="&quot;&quot;">
            <a:extLst>
              <a:ext uri="{FF2B5EF4-FFF2-40B4-BE49-F238E27FC236}">
                <a16:creationId xmlns:a16="http://schemas.microsoft.com/office/drawing/2014/main" id="{AADABA1C-85B5-3F4A-A796-A758CE9DA1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81D801-8B63-7F4D-9364-F6D6B365E0D0}"/>
              </a:ext>
            </a:extLst>
          </p:cNvPr>
          <p:cNvGrpSpPr/>
          <p:nvPr/>
        </p:nvGrpSpPr>
        <p:grpSpPr>
          <a:xfrm>
            <a:off x="754443" y="5730793"/>
            <a:ext cx="2156141" cy="365368"/>
            <a:chOff x="5132354" y="4212496"/>
            <a:chExt cx="2156141" cy="3653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F017EB-E3AC-204A-93F9-D1289993ED5D}"/>
                </a:ext>
              </a:extLst>
            </p:cNvPr>
            <p:cNvSpPr txBox="1"/>
            <p:nvPr/>
          </p:nvSpPr>
          <p:spPr>
            <a:xfrm>
              <a:off x="5437154" y="4212496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E970A9-5FBD-B546-9553-39A9935E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54" y="4237345"/>
              <a:ext cx="340519" cy="34051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85717-CAB1-7644-BD1A-633492822EDB}"/>
              </a:ext>
            </a:extLst>
          </p:cNvPr>
          <p:cNvGrpSpPr/>
          <p:nvPr/>
        </p:nvGrpSpPr>
        <p:grpSpPr>
          <a:xfrm>
            <a:off x="754443" y="6293457"/>
            <a:ext cx="2138026" cy="338554"/>
            <a:chOff x="3668272" y="6297709"/>
            <a:chExt cx="2138026" cy="3385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0E2081-4574-994E-B25C-9DF1C437B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272" y="6326934"/>
              <a:ext cx="340520" cy="2801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4C3CE0-C563-1E4A-BF43-CE89E47C2D84}"/>
                </a:ext>
              </a:extLst>
            </p:cNvPr>
            <p:cNvSpPr txBox="1"/>
            <p:nvPr/>
          </p:nvSpPr>
          <p:spPr>
            <a:xfrm>
              <a:off x="3954957" y="6297709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9506F2-38A9-5540-B73C-250A109489BF}"/>
              </a:ext>
            </a:extLst>
          </p:cNvPr>
          <p:cNvGrpSpPr/>
          <p:nvPr/>
        </p:nvGrpSpPr>
        <p:grpSpPr>
          <a:xfrm>
            <a:off x="751006" y="5180466"/>
            <a:ext cx="3274566" cy="393192"/>
            <a:chOff x="751006" y="5180466"/>
            <a:chExt cx="3274566" cy="393192"/>
          </a:xfrm>
        </p:grpSpPr>
        <p:pic>
          <p:nvPicPr>
            <p:cNvPr id="9" name="Picture 8" descr="&quot;&quot;">
              <a:extLst>
                <a:ext uri="{FF2B5EF4-FFF2-40B4-BE49-F238E27FC236}">
                  <a16:creationId xmlns:a16="http://schemas.microsoft.com/office/drawing/2014/main" id="{00C13478-40B7-924F-BCE0-64F57B1C9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6" y="5180466"/>
              <a:ext cx="393192" cy="3931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4BA229-87B8-2745-BFD9-1C5B7143F279}"/>
                </a:ext>
              </a:extLst>
            </p:cNvPr>
            <p:cNvSpPr txBox="1"/>
            <p:nvPr/>
          </p:nvSpPr>
          <p:spPr>
            <a:xfrm>
              <a:off x="1094962" y="5187032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:  </a:t>
              </a:r>
              <a:r>
                <a:rPr lang="en-US" dirty="0" err="1">
                  <a:solidFill>
                    <a:schemeClr val="bg1"/>
                  </a:solidFill>
                </a:rPr>
                <a:t>molyneuj@oregonstate.edu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02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Self-exciting phenomenon</a:t>
            </a:r>
            <a:endParaRPr lang="en-US" dirty="0"/>
          </a:p>
        </p:txBody>
      </p:sp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A1F810C-99E9-BF4F-98EF-6068F775C7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3230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230" y="5830042"/>
                <a:ext cx="44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78EB2-61AD-B445-862E-37950D6D9DEB}"/>
                  </a:ext>
                </a:extLst>
              </p:cNvPr>
              <p:cNvSpPr txBox="1"/>
              <p:nvPr/>
            </p:nvSpPr>
            <p:spPr>
              <a:xfrm>
                <a:off x="3973812" y="5830042"/>
                <a:ext cx="438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78EB2-61AD-B445-862E-37950D6D9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12" y="5830042"/>
                <a:ext cx="4387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447F7-76C8-0244-BD61-7A8E22B04E35}"/>
                  </a:ext>
                </a:extLst>
              </p:cNvPr>
              <p:cNvSpPr txBox="1"/>
              <p:nvPr/>
            </p:nvSpPr>
            <p:spPr>
              <a:xfrm>
                <a:off x="4689072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447F7-76C8-0244-BD61-7A8E22B04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072" y="5830042"/>
                <a:ext cx="4440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7857A1-0E39-B447-A2B7-2092C761C587}"/>
                  </a:ext>
                </a:extLst>
              </p:cNvPr>
              <p:cNvSpPr txBox="1"/>
              <p:nvPr/>
            </p:nvSpPr>
            <p:spPr>
              <a:xfrm>
                <a:off x="5404332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7857A1-0E39-B447-A2B7-2092C761C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2" y="5830042"/>
                <a:ext cx="444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632648-ACC3-FB4E-984D-F208819C5B27}"/>
              </a:ext>
            </a:extLst>
          </p:cNvPr>
          <p:cNvCxnSpPr/>
          <p:nvPr/>
        </p:nvCxnSpPr>
        <p:spPr>
          <a:xfrm>
            <a:off x="3643314" y="6043612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747D05-4D4D-AE48-A806-8C8E4F27711B}"/>
              </a:ext>
            </a:extLst>
          </p:cNvPr>
          <p:cNvCxnSpPr/>
          <p:nvPr/>
        </p:nvCxnSpPr>
        <p:spPr>
          <a:xfrm>
            <a:off x="4351430" y="6043612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0169CE-5B5E-A348-B518-BB6EB8C755D8}"/>
              </a:ext>
            </a:extLst>
          </p:cNvPr>
          <p:cNvCxnSpPr/>
          <p:nvPr/>
        </p:nvCxnSpPr>
        <p:spPr>
          <a:xfrm>
            <a:off x="5080978" y="6036468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8EDF73-45FD-3948-8331-7F62C9911FFD}"/>
              </a:ext>
            </a:extLst>
          </p:cNvPr>
          <p:cNvCxnSpPr>
            <a:cxnSpLocks/>
          </p:cNvCxnSpPr>
          <p:nvPr/>
        </p:nvCxnSpPr>
        <p:spPr>
          <a:xfrm>
            <a:off x="6166008" y="3807197"/>
            <a:ext cx="313373" cy="229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FEFC3-E7D5-CF49-8EB5-519EBA6F32C1}"/>
              </a:ext>
            </a:extLst>
          </p:cNvPr>
          <p:cNvCxnSpPr>
            <a:cxnSpLocks/>
          </p:cNvCxnSpPr>
          <p:nvPr/>
        </p:nvCxnSpPr>
        <p:spPr>
          <a:xfrm flipH="1">
            <a:off x="6340162" y="4161586"/>
            <a:ext cx="161448" cy="263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515827-0B0F-9B42-8FFC-A4C58264CCE7}"/>
              </a:ext>
            </a:extLst>
          </p:cNvPr>
          <p:cNvCxnSpPr>
            <a:cxnSpLocks/>
          </p:cNvCxnSpPr>
          <p:nvPr/>
        </p:nvCxnSpPr>
        <p:spPr>
          <a:xfrm flipH="1" flipV="1">
            <a:off x="5779135" y="3423757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333A41-94C2-4949-9A4E-60AA715028A4}"/>
              </a:ext>
            </a:extLst>
          </p:cNvPr>
          <p:cNvCxnSpPr>
            <a:cxnSpLocks/>
          </p:cNvCxnSpPr>
          <p:nvPr/>
        </p:nvCxnSpPr>
        <p:spPr>
          <a:xfrm flipH="1" flipV="1">
            <a:off x="5404332" y="3036044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38C19-FCD5-8045-A070-597C35F79F87}"/>
              </a:ext>
            </a:extLst>
          </p:cNvPr>
          <p:cNvCxnSpPr>
            <a:cxnSpLocks/>
          </p:cNvCxnSpPr>
          <p:nvPr/>
        </p:nvCxnSpPr>
        <p:spPr>
          <a:xfrm flipV="1">
            <a:off x="6146008" y="3097010"/>
            <a:ext cx="544829" cy="588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7928E-02EF-5444-96B0-895E222C218E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744358" y="2550229"/>
            <a:ext cx="1" cy="393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81AEAE-7BDC-194C-92C1-B549D9034193}"/>
              </a:ext>
            </a:extLst>
          </p:cNvPr>
          <p:cNvCxnSpPr>
            <a:cxnSpLocks/>
          </p:cNvCxnSpPr>
          <p:nvPr/>
        </p:nvCxnSpPr>
        <p:spPr>
          <a:xfrm>
            <a:off x="6636456" y="4123009"/>
            <a:ext cx="744893" cy="215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262C2-1D88-6F44-8FE7-5EC670D9C840}"/>
              </a:ext>
            </a:extLst>
          </p:cNvPr>
          <p:cNvCxnSpPr>
            <a:cxnSpLocks/>
          </p:cNvCxnSpPr>
          <p:nvPr/>
        </p:nvCxnSpPr>
        <p:spPr>
          <a:xfrm>
            <a:off x="7568139" y="4349636"/>
            <a:ext cx="3281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CA416-FCAC-6A49-9798-7B5895A49600}"/>
              </a:ext>
            </a:extLst>
          </p:cNvPr>
          <p:cNvCxnSpPr>
            <a:cxnSpLocks/>
          </p:cNvCxnSpPr>
          <p:nvPr/>
        </p:nvCxnSpPr>
        <p:spPr>
          <a:xfrm flipH="1">
            <a:off x="5935684" y="4554331"/>
            <a:ext cx="275867" cy="185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7C2B3-2DF9-D849-8A9A-D0C974E436C5}"/>
              </a:ext>
            </a:extLst>
          </p:cNvPr>
          <p:cNvCxnSpPr>
            <a:cxnSpLocks/>
          </p:cNvCxnSpPr>
          <p:nvPr/>
        </p:nvCxnSpPr>
        <p:spPr>
          <a:xfrm flipH="1">
            <a:off x="5253085" y="3757669"/>
            <a:ext cx="754888" cy="14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38CFCD-0E34-D54F-849D-3D85188907C8}"/>
              </a:ext>
            </a:extLst>
          </p:cNvPr>
          <p:cNvCxnSpPr/>
          <p:nvPr/>
        </p:nvCxnSpPr>
        <p:spPr>
          <a:xfrm>
            <a:off x="5799790" y="6031705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8C30B0-43BC-9848-B445-BB892CEE04D4}"/>
                  </a:ext>
                </a:extLst>
              </p:cNvPr>
              <p:cNvSpPr txBox="1"/>
              <p:nvPr/>
            </p:nvSpPr>
            <p:spPr>
              <a:xfrm>
                <a:off x="6847823" y="5823141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8C30B0-43BC-9848-B445-BB892CEE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823" y="5823141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E86B34-A585-DF4E-8C52-063AC9211264}"/>
                  </a:ext>
                </a:extLst>
              </p:cNvPr>
              <p:cNvSpPr txBox="1"/>
              <p:nvPr/>
            </p:nvSpPr>
            <p:spPr>
              <a:xfrm>
                <a:off x="6121526" y="5824673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E86B34-A585-DF4E-8C52-063AC9211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526" y="5824673"/>
                <a:ext cx="44409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59CC9C-55F2-B84A-ABFC-77699C280E3D}"/>
              </a:ext>
            </a:extLst>
          </p:cNvPr>
          <p:cNvCxnSpPr/>
          <p:nvPr/>
        </p:nvCxnSpPr>
        <p:spPr>
          <a:xfrm>
            <a:off x="6479381" y="6022179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75DAC5D-8FDC-564B-9C0A-706315981D18}"/>
              </a:ext>
            </a:extLst>
          </p:cNvPr>
          <p:cNvCxnSpPr/>
          <p:nvPr/>
        </p:nvCxnSpPr>
        <p:spPr>
          <a:xfrm>
            <a:off x="7293779" y="6010270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7649139" y="5822811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139" y="5822811"/>
                <a:ext cx="3917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BEC22BFF-A5DB-4E49-81BE-652BB028EFD1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20" grpId="0" animBg="1"/>
      <p:bldP spid="23" grpId="0" animBg="1"/>
      <p:bldP spid="26" grpId="0" animBg="1"/>
      <p:bldP spid="31" grpId="0" animBg="1"/>
      <p:bldP spid="37" grpId="0" animBg="1"/>
      <p:bldP spid="43" grpId="0" animBg="1"/>
      <p:bldP spid="44" grpId="0" animBg="1"/>
      <p:bldP spid="45" grpId="0" animBg="1"/>
      <p:bldP spid="46" grpId="0" animBg="1"/>
      <p:bldP spid="50" grpId="0" animBg="1"/>
      <p:bldP spid="52" grpId="0"/>
      <p:bldP spid="53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8EDF73-45FD-3948-8331-7F62C9911FFD}"/>
              </a:ext>
            </a:extLst>
          </p:cNvPr>
          <p:cNvCxnSpPr>
            <a:cxnSpLocks/>
          </p:cNvCxnSpPr>
          <p:nvPr/>
        </p:nvCxnSpPr>
        <p:spPr>
          <a:xfrm>
            <a:off x="6166008" y="3807197"/>
            <a:ext cx="313373" cy="229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FEFC3-E7D5-CF49-8EB5-519EBA6F32C1}"/>
              </a:ext>
            </a:extLst>
          </p:cNvPr>
          <p:cNvCxnSpPr>
            <a:cxnSpLocks/>
          </p:cNvCxnSpPr>
          <p:nvPr/>
        </p:nvCxnSpPr>
        <p:spPr>
          <a:xfrm flipH="1">
            <a:off x="6340162" y="4161586"/>
            <a:ext cx="161448" cy="263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515827-0B0F-9B42-8FFC-A4C58264CCE7}"/>
              </a:ext>
            </a:extLst>
          </p:cNvPr>
          <p:cNvCxnSpPr>
            <a:cxnSpLocks/>
          </p:cNvCxnSpPr>
          <p:nvPr/>
        </p:nvCxnSpPr>
        <p:spPr>
          <a:xfrm flipH="1" flipV="1">
            <a:off x="5779135" y="3423757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333A41-94C2-4949-9A4E-60AA715028A4}"/>
              </a:ext>
            </a:extLst>
          </p:cNvPr>
          <p:cNvCxnSpPr>
            <a:cxnSpLocks/>
          </p:cNvCxnSpPr>
          <p:nvPr/>
        </p:nvCxnSpPr>
        <p:spPr>
          <a:xfrm flipH="1" flipV="1">
            <a:off x="5404332" y="3036044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38C19-FCD5-8045-A070-597C35F79F87}"/>
              </a:ext>
            </a:extLst>
          </p:cNvPr>
          <p:cNvCxnSpPr>
            <a:cxnSpLocks/>
          </p:cNvCxnSpPr>
          <p:nvPr/>
        </p:nvCxnSpPr>
        <p:spPr>
          <a:xfrm flipV="1">
            <a:off x="6146008" y="3097010"/>
            <a:ext cx="544829" cy="588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7928E-02EF-5444-96B0-895E222C218E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744358" y="2550229"/>
            <a:ext cx="1" cy="393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81AEAE-7BDC-194C-92C1-B549D9034193}"/>
              </a:ext>
            </a:extLst>
          </p:cNvPr>
          <p:cNvCxnSpPr>
            <a:cxnSpLocks/>
          </p:cNvCxnSpPr>
          <p:nvPr/>
        </p:nvCxnSpPr>
        <p:spPr>
          <a:xfrm>
            <a:off x="6636456" y="4123009"/>
            <a:ext cx="744893" cy="215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262C2-1D88-6F44-8FE7-5EC670D9C840}"/>
              </a:ext>
            </a:extLst>
          </p:cNvPr>
          <p:cNvCxnSpPr>
            <a:cxnSpLocks/>
          </p:cNvCxnSpPr>
          <p:nvPr/>
        </p:nvCxnSpPr>
        <p:spPr>
          <a:xfrm>
            <a:off x="7568139" y="4349636"/>
            <a:ext cx="3281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CA416-FCAC-6A49-9798-7B5895A49600}"/>
              </a:ext>
            </a:extLst>
          </p:cNvPr>
          <p:cNvCxnSpPr>
            <a:cxnSpLocks/>
          </p:cNvCxnSpPr>
          <p:nvPr/>
        </p:nvCxnSpPr>
        <p:spPr>
          <a:xfrm flipH="1">
            <a:off x="5935684" y="4554331"/>
            <a:ext cx="275867" cy="185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7C2B3-2DF9-D849-8A9A-D0C974E436C5}"/>
              </a:ext>
            </a:extLst>
          </p:cNvPr>
          <p:cNvCxnSpPr>
            <a:cxnSpLocks/>
          </p:cNvCxnSpPr>
          <p:nvPr/>
        </p:nvCxnSpPr>
        <p:spPr>
          <a:xfrm flipH="1">
            <a:off x="5253085" y="3757669"/>
            <a:ext cx="754888" cy="14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A9B4001-5759-7E46-A759-40F7B1354147}"/>
              </a:ext>
            </a:extLst>
          </p:cNvPr>
          <p:cNvSpPr/>
          <p:nvPr/>
        </p:nvSpPr>
        <p:spPr>
          <a:xfrm>
            <a:off x="3460434" y="4886873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9DB160-B948-A24A-A805-780D1074FCAC}"/>
              </a:ext>
            </a:extLst>
          </p:cNvPr>
          <p:cNvSpPr/>
          <p:nvPr/>
        </p:nvSpPr>
        <p:spPr>
          <a:xfrm>
            <a:off x="8588661" y="2849804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5072B4-9F87-E549-B4C4-7C7584879D30}"/>
              </a:ext>
            </a:extLst>
          </p:cNvPr>
          <p:cNvSpPr/>
          <p:nvPr/>
        </p:nvSpPr>
        <p:spPr>
          <a:xfrm>
            <a:off x="4932135" y="3220453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41708-BAC9-E340-8097-07A13E69556D}"/>
              </a:ext>
            </a:extLst>
          </p:cNvPr>
          <p:cNvSpPr/>
          <p:nvPr/>
        </p:nvSpPr>
        <p:spPr>
          <a:xfrm>
            <a:off x="4010319" y="521605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02CB51A-8023-A54E-9D6B-4B59D80F35BE}"/>
              </a:ext>
            </a:extLst>
          </p:cNvPr>
          <p:cNvSpPr/>
          <p:nvPr/>
        </p:nvSpPr>
        <p:spPr>
          <a:xfrm>
            <a:off x="3055788" y="43496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9D8704-4FB4-7A44-AA93-07217844BE5D}"/>
              </a:ext>
            </a:extLst>
          </p:cNvPr>
          <p:cNvSpPr/>
          <p:nvPr/>
        </p:nvSpPr>
        <p:spPr>
          <a:xfrm>
            <a:off x="4468769" y="35574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8BC9900-7E64-B641-BC7A-5072CF169C97}"/>
              </a:ext>
            </a:extLst>
          </p:cNvPr>
          <p:cNvSpPr/>
          <p:nvPr/>
        </p:nvSpPr>
        <p:spPr>
          <a:xfrm>
            <a:off x="4097245" y="2567882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9AB42E-0079-954D-BC1F-42EEECC491CB}"/>
              </a:ext>
            </a:extLst>
          </p:cNvPr>
          <p:cNvSpPr/>
          <p:nvPr/>
        </p:nvSpPr>
        <p:spPr>
          <a:xfrm>
            <a:off x="8708628" y="3687300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2D7C654-AFC0-9242-A223-1132D131148E}"/>
              </a:ext>
            </a:extLst>
          </p:cNvPr>
          <p:cNvSpPr/>
          <p:nvPr/>
        </p:nvSpPr>
        <p:spPr>
          <a:xfrm>
            <a:off x="8163333" y="312851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D5D2B8-7882-834F-A80E-9F78D47834EA}"/>
              </a:ext>
            </a:extLst>
          </p:cNvPr>
          <p:cNvSpPr/>
          <p:nvPr/>
        </p:nvSpPr>
        <p:spPr>
          <a:xfrm>
            <a:off x="8405781" y="2098777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E06535-F1F6-E542-91EF-EF76F5A4A77B}"/>
              </a:ext>
            </a:extLst>
          </p:cNvPr>
          <p:cNvSpPr/>
          <p:nvPr/>
        </p:nvSpPr>
        <p:spPr>
          <a:xfrm>
            <a:off x="5221452" y="245282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B929AD-E6BC-B84F-BB60-93CCE17F481B}"/>
              </a:ext>
            </a:extLst>
          </p:cNvPr>
          <p:cNvSpPr/>
          <p:nvPr/>
        </p:nvSpPr>
        <p:spPr>
          <a:xfrm>
            <a:off x="3975533" y="479457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D46E5B-4F85-884B-A1EA-A8C85E3F161C}"/>
              </a:ext>
            </a:extLst>
          </p:cNvPr>
          <p:cNvSpPr/>
          <p:nvPr/>
        </p:nvSpPr>
        <p:spPr>
          <a:xfrm>
            <a:off x="3551874" y="5447452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311D3ED-529D-D746-9F73-17B2DC666D87}"/>
              </a:ext>
            </a:extLst>
          </p:cNvPr>
          <p:cNvSpPr/>
          <p:nvPr/>
        </p:nvSpPr>
        <p:spPr>
          <a:xfrm>
            <a:off x="3901049" y="395617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4F41F6F-F0D2-9249-81F4-D8B4EB1A0EA5}"/>
              </a:ext>
            </a:extLst>
          </p:cNvPr>
          <p:cNvSpPr/>
          <p:nvPr/>
        </p:nvSpPr>
        <p:spPr>
          <a:xfrm>
            <a:off x="4728566" y="4323600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B8052-96F1-4B4D-9643-864F454BFE06}"/>
              </a:ext>
            </a:extLst>
          </p:cNvPr>
          <p:cNvSpPr/>
          <p:nvPr/>
        </p:nvSpPr>
        <p:spPr>
          <a:xfrm>
            <a:off x="5812829" y="231357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A5B553-8EBF-9046-894A-8118DD421C56}"/>
              </a:ext>
            </a:extLst>
          </p:cNvPr>
          <p:cNvSpPr/>
          <p:nvPr/>
        </p:nvSpPr>
        <p:spPr>
          <a:xfrm>
            <a:off x="3605886" y="302795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B1AC19-9CCC-4B43-9037-14D5169BCFD6}"/>
              </a:ext>
            </a:extLst>
          </p:cNvPr>
          <p:cNvSpPr/>
          <p:nvPr/>
        </p:nvSpPr>
        <p:spPr>
          <a:xfrm>
            <a:off x="8314341" y="4646897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85B12A4-0CC8-764F-81CD-3ED3EAEB22A5}"/>
              </a:ext>
            </a:extLst>
          </p:cNvPr>
          <p:cNvSpPr/>
          <p:nvPr/>
        </p:nvSpPr>
        <p:spPr>
          <a:xfrm>
            <a:off x="8987866" y="3272956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4165D2-312E-D648-BEC7-F63D5AB1D40D}"/>
              </a:ext>
            </a:extLst>
          </p:cNvPr>
          <p:cNvSpPr/>
          <p:nvPr/>
        </p:nvSpPr>
        <p:spPr>
          <a:xfrm>
            <a:off x="7710276" y="3272956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B800B3-B24B-444D-96CB-7D9A469BB8D2}"/>
              </a:ext>
            </a:extLst>
          </p:cNvPr>
          <p:cNvSpPr/>
          <p:nvPr/>
        </p:nvSpPr>
        <p:spPr>
          <a:xfrm>
            <a:off x="8970295" y="2521929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37D3786-DA61-EF4F-9C9F-8E3EFBB61585}"/>
              </a:ext>
            </a:extLst>
          </p:cNvPr>
          <p:cNvSpPr/>
          <p:nvPr/>
        </p:nvSpPr>
        <p:spPr>
          <a:xfrm>
            <a:off x="6004560" y="2902264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AA6EE-AB5C-5245-8AE9-0B4D4CAC631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8671211" y="3020844"/>
            <a:ext cx="128857" cy="666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01C49E9-37FB-D54E-9D81-D93959B0A4A8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8319431" y="2994199"/>
            <a:ext cx="285124" cy="1612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3EBE08D-0F04-6946-BA17-C97A8D02D9B9}"/>
              </a:ext>
            </a:extLst>
          </p:cNvPr>
          <p:cNvCxnSpPr>
            <a:cxnSpLocks/>
            <a:endCxn id="62" idx="4"/>
          </p:cNvCxnSpPr>
          <p:nvPr/>
        </p:nvCxnSpPr>
        <p:spPr>
          <a:xfrm flipH="1" flipV="1">
            <a:off x="8497221" y="2282647"/>
            <a:ext cx="133548" cy="567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46F0D9-CA83-4044-BC4C-1D8426FCAFEC}"/>
              </a:ext>
            </a:extLst>
          </p:cNvPr>
          <p:cNvCxnSpPr>
            <a:cxnSpLocks/>
            <a:endCxn id="71" idx="3"/>
          </p:cNvCxnSpPr>
          <p:nvPr/>
        </p:nvCxnSpPr>
        <p:spPr>
          <a:xfrm flipV="1">
            <a:off x="8885093" y="3429899"/>
            <a:ext cx="129555" cy="3159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51C3EEB-A317-AA46-8E52-636F33442AFA}"/>
              </a:ext>
            </a:extLst>
          </p:cNvPr>
          <p:cNvCxnSpPr>
            <a:cxnSpLocks/>
            <a:endCxn id="74" idx="4"/>
          </p:cNvCxnSpPr>
          <p:nvPr/>
        </p:nvCxnSpPr>
        <p:spPr>
          <a:xfrm flipV="1">
            <a:off x="9061735" y="2705799"/>
            <a:ext cx="0" cy="567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B3ECE66-6B32-0342-A8E1-6B84D1CF0FD3}"/>
              </a:ext>
            </a:extLst>
          </p:cNvPr>
          <p:cNvCxnSpPr>
            <a:cxnSpLocks/>
            <a:endCxn id="72" idx="6"/>
          </p:cNvCxnSpPr>
          <p:nvPr/>
        </p:nvCxnSpPr>
        <p:spPr>
          <a:xfrm flipH="1">
            <a:off x="7893156" y="3263683"/>
            <a:ext cx="280412" cy="101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71C525-F549-0349-B9E6-F28D9B14A51A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8405781" y="3866312"/>
            <a:ext cx="365760" cy="780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7DA4375-0A0C-CF47-A9FB-A8EA311107A8}"/>
              </a:ext>
            </a:extLst>
          </p:cNvPr>
          <p:cNvCxnSpPr>
            <a:cxnSpLocks/>
            <a:endCxn id="58" idx="7"/>
          </p:cNvCxnSpPr>
          <p:nvPr/>
        </p:nvCxnSpPr>
        <p:spPr>
          <a:xfrm flipH="1">
            <a:off x="4624867" y="3363740"/>
            <a:ext cx="330374" cy="220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54CB491-08FE-E04E-96D1-B5E778649BED}"/>
              </a:ext>
            </a:extLst>
          </p:cNvPr>
          <p:cNvCxnSpPr>
            <a:cxnSpLocks/>
          </p:cNvCxnSpPr>
          <p:nvPr/>
        </p:nvCxnSpPr>
        <p:spPr>
          <a:xfrm flipV="1">
            <a:off x="5053846" y="2612420"/>
            <a:ext cx="218927" cy="6195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D98DEA-3895-9A4F-A337-97C13C972AE8}"/>
              </a:ext>
            </a:extLst>
          </p:cNvPr>
          <p:cNvCxnSpPr>
            <a:cxnSpLocks/>
            <a:stCxn id="63" idx="6"/>
            <a:endCxn id="68" idx="2"/>
          </p:cNvCxnSpPr>
          <p:nvPr/>
        </p:nvCxnSpPr>
        <p:spPr>
          <a:xfrm flipV="1">
            <a:off x="5404332" y="2405510"/>
            <a:ext cx="408497" cy="1392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938EFCC-4419-4345-B949-67B13A7D0107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5942712" y="2486589"/>
            <a:ext cx="153288" cy="415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37AE60-2F07-7747-B7C2-2E62C6C7754F}"/>
              </a:ext>
            </a:extLst>
          </p:cNvPr>
          <p:cNvCxnSpPr>
            <a:cxnSpLocks/>
            <a:endCxn id="59" idx="5"/>
          </p:cNvCxnSpPr>
          <p:nvPr/>
        </p:nvCxnSpPr>
        <p:spPr>
          <a:xfrm flipH="1" flipV="1">
            <a:off x="4253343" y="2724825"/>
            <a:ext cx="694830" cy="538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820425B-FCC9-2F48-9874-0982284F417C}"/>
              </a:ext>
            </a:extLst>
          </p:cNvPr>
          <p:cNvCxnSpPr>
            <a:cxnSpLocks/>
            <a:endCxn id="66" idx="7"/>
          </p:cNvCxnSpPr>
          <p:nvPr/>
        </p:nvCxnSpPr>
        <p:spPr>
          <a:xfrm flipH="1">
            <a:off x="4057147" y="3708885"/>
            <a:ext cx="428600" cy="274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CF0BA87-A71B-7646-B0B2-E0C412ECB48B}"/>
              </a:ext>
            </a:extLst>
          </p:cNvPr>
          <p:cNvCxnSpPr>
            <a:cxnSpLocks/>
            <a:endCxn id="69" idx="5"/>
          </p:cNvCxnSpPr>
          <p:nvPr/>
        </p:nvCxnSpPr>
        <p:spPr>
          <a:xfrm flipH="1" flipV="1">
            <a:off x="3761984" y="3184894"/>
            <a:ext cx="723764" cy="4235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3436AC-E304-0F41-9BF7-939912914E16}"/>
              </a:ext>
            </a:extLst>
          </p:cNvPr>
          <p:cNvCxnSpPr>
            <a:cxnSpLocks/>
            <a:endCxn id="57" idx="5"/>
          </p:cNvCxnSpPr>
          <p:nvPr/>
        </p:nvCxnSpPr>
        <p:spPr>
          <a:xfrm flipH="1" flipV="1">
            <a:off x="3211886" y="4506579"/>
            <a:ext cx="273756" cy="4055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92CF7A7-4357-4D47-A7C5-EAF4B44FC5C3}"/>
              </a:ext>
            </a:extLst>
          </p:cNvPr>
          <p:cNvCxnSpPr>
            <a:cxnSpLocks/>
          </p:cNvCxnSpPr>
          <p:nvPr/>
        </p:nvCxnSpPr>
        <p:spPr>
          <a:xfrm flipV="1">
            <a:off x="3630645" y="4891537"/>
            <a:ext cx="349912" cy="709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7E2FB08-CAA2-924D-A1EF-061F5238C714}"/>
              </a:ext>
            </a:extLst>
          </p:cNvPr>
          <p:cNvCxnSpPr>
            <a:cxnSpLocks/>
            <a:endCxn id="67" idx="3"/>
          </p:cNvCxnSpPr>
          <p:nvPr/>
        </p:nvCxnSpPr>
        <p:spPr>
          <a:xfrm flipV="1">
            <a:off x="4140720" y="4480543"/>
            <a:ext cx="614628" cy="3718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CC3F72-76BB-CE49-9B2B-8E0AA9C6D5F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614042" y="5043280"/>
            <a:ext cx="423059" cy="199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1748F3F-5636-064E-B7FA-DCA024203E86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569042" y="5068149"/>
            <a:ext cx="74272" cy="3793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8652CB6-FA3B-0242-9870-F28F4BE3D725}"/>
              </a:ext>
            </a:extLst>
          </p:cNvPr>
          <p:cNvCxnSpPr/>
          <p:nvPr/>
        </p:nvCxnSpPr>
        <p:spPr>
          <a:xfrm>
            <a:off x="3253230" y="6027350"/>
            <a:ext cx="5061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F1970CF-B943-EF4A-8FF5-D2A51C8308F6}"/>
              </a:ext>
            </a:extLst>
          </p:cNvPr>
          <p:cNvCxnSpPr/>
          <p:nvPr/>
        </p:nvCxnSpPr>
        <p:spPr>
          <a:xfrm>
            <a:off x="3700427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BB1E10-85AD-9940-A790-E196837B5666}"/>
              </a:ext>
            </a:extLst>
          </p:cNvPr>
          <p:cNvCxnSpPr/>
          <p:nvPr/>
        </p:nvCxnSpPr>
        <p:spPr>
          <a:xfrm>
            <a:off x="7076983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E8E7E5C-CFFF-1E4B-89B5-BB8AA18AA05C}"/>
              </a:ext>
            </a:extLst>
          </p:cNvPr>
          <p:cNvCxnSpPr/>
          <p:nvPr/>
        </p:nvCxnSpPr>
        <p:spPr>
          <a:xfrm>
            <a:off x="4459892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383B8C-8A99-094C-B454-0299215D52D8}"/>
              </a:ext>
            </a:extLst>
          </p:cNvPr>
          <p:cNvCxnSpPr/>
          <p:nvPr/>
        </p:nvCxnSpPr>
        <p:spPr>
          <a:xfrm>
            <a:off x="5910531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2D8AE0-53C0-7D4C-A634-DAAB85628701}"/>
              </a:ext>
            </a:extLst>
          </p:cNvPr>
          <p:cNvCxnSpPr/>
          <p:nvPr/>
        </p:nvCxnSpPr>
        <p:spPr>
          <a:xfrm>
            <a:off x="3797644" y="5878148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A1FC9C1-11DE-C442-B193-BD4323C8E3B3}"/>
              </a:ext>
            </a:extLst>
          </p:cNvPr>
          <p:cNvCxnSpPr/>
          <p:nvPr/>
        </p:nvCxnSpPr>
        <p:spPr>
          <a:xfrm>
            <a:off x="4774584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4DB0D69-BAB3-3446-94C0-4A7CA44DE078}"/>
              </a:ext>
            </a:extLst>
          </p:cNvPr>
          <p:cNvCxnSpPr/>
          <p:nvPr/>
        </p:nvCxnSpPr>
        <p:spPr>
          <a:xfrm>
            <a:off x="8148538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203AFE0-AFD9-7E43-994A-9381A226B17F}"/>
              </a:ext>
            </a:extLst>
          </p:cNvPr>
          <p:cNvCxnSpPr/>
          <p:nvPr/>
        </p:nvCxnSpPr>
        <p:spPr>
          <a:xfrm>
            <a:off x="4253343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EABCDA-A0D1-D84F-AECF-22E245FBDE19}"/>
              </a:ext>
            </a:extLst>
          </p:cNvPr>
          <p:cNvCxnSpPr/>
          <p:nvPr/>
        </p:nvCxnSpPr>
        <p:spPr>
          <a:xfrm>
            <a:off x="6281231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B81EC1-FCD0-9B47-8DFB-5CFAB5EB4667}"/>
              </a:ext>
            </a:extLst>
          </p:cNvPr>
          <p:cNvCxnSpPr/>
          <p:nvPr/>
        </p:nvCxnSpPr>
        <p:spPr>
          <a:xfrm>
            <a:off x="4010319" y="5882024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E58E1F-F42D-2C45-A395-0777C12BA5B5}"/>
              </a:ext>
            </a:extLst>
          </p:cNvPr>
          <p:cNvCxnSpPr/>
          <p:nvPr/>
        </p:nvCxnSpPr>
        <p:spPr>
          <a:xfrm>
            <a:off x="5358869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17180E-F4D4-E944-A218-87274C2D4717}"/>
              </a:ext>
            </a:extLst>
          </p:cNvPr>
          <p:cNvCxnSpPr/>
          <p:nvPr/>
        </p:nvCxnSpPr>
        <p:spPr>
          <a:xfrm>
            <a:off x="5023575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A032E21-27E3-3C4A-92FC-E37868825BDE}"/>
              </a:ext>
            </a:extLst>
          </p:cNvPr>
          <p:cNvCxnSpPr/>
          <p:nvPr/>
        </p:nvCxnSpPr>
        <p:spPr>
          <a:xfrm>
            <a:off x="7211628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73751-F6C9-4B4E-B3B4-7B7F154FAC5D}"/>
              </a:ext>
            </a:extLst>
          </p:cNvPr>
          <p:cNvCxnSpPr/>
          <p:nvPr/>
        </p:nvCxnSpPr>
        <p:spPr>
          <a:xfrm>
            <a:off x="5762407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771EDB8-8272-AE46-9719-8F4CAF54DB53}"/>
              </a:ext>
            </a:extLst>
          </p:cNvPr>
          <p:cNvCxnSpPr/>
          <p:nvPr/>
        </p:nvCxnSpPr>
        <p:spPr>
          <a:xfrm>
            <a:off x="7143566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3D223FC-E498-964E-8803-EFED287718BC}"/>
              </a:ext>
            </a:extLst>
          </p:cNvPr>
          <p:cNvCxnSpPr/>
          <p:nvPr/>
        </p:nvCxnSpPr>
        <p:spPr>
          <a:xfrm>
            <a:off x="4955241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F0FAF36-BD43-474D-BCEF-F65816D56D37}"/>
              </a:ext>
            </a:extLst>
          </p:cNvPr>
          <p:cNvCxnSpPr/>
          <p:nvPr/>
        </p:nvCxnSpPr>
        <p:spPr>
          <a:xfrm>
            <a:off x="6636456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83BB8F7-1573-BF4A-B253-E83508FDD460}"/>
              </a:ext>
            </a:extLst>
          </p:cNvPr>
          <p:cNvCxnSpPr/>
          <p:nvPr/>
        </p:nvCxnSpPr>
        <p:spPr>
          <a:xfrm>
            <a:off x="4820007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FE0E11E-7235-E34C-9CF4-8616D2659D3E}"/>
              </a:ext>
            </a:extLst>
          </p:cNvPr>
          <p:cNvCxnSpPr/>
          <p:nvPr/>
        </p:nvCxnSpPr>
        <p:spPr>
          <a:xfrm>
            <a:off x="5221452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9A5429C-5C3D-8D47-8B12-2B1469D4C00B}"/>
              </a:ext>
            </a:extLst>
          </p:cNvPr>
          <p:cNvCxnSpPr/>
          <p:nvPr/>
        </p:nvCxnSpPr>
        <p:spPr>
          <a:xfrm>
            <a:off x="6729563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BAA9B0-64DD-8647-B72F-BBCE5C730C9D}"/>
              </a:ext>
            </a:extLst>
          </p:cNvPr>
          <p:cNvCxnSpPr/>
          <p:nvPr/>
        </p:nvCxnSpPr>
        <p:spPr>
          <a:xfrm>
            <a:off x="5995709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A7F1F0C-BC83-B141-95A4-41E0FE93D810}"/>
              </a:ext>
            </a:extLst>
          </p:cNvPr>
          <p:cNvCxnSpPr/>
          <p:nvPr/>
        </p:nvCxnSpPr>
        <p:spPr>
          <a:xfrm>
            <a:off x="6146008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C71D46D-D806-C946-BA8C-2ABCEAF6EF0A}"/>
              </a:ext>
            </a:extLst>
          </p:cNvPr>
          <p:cNvCxnSpPr/>
          <p:nvPr/>
        </p:nvCxnSpPr>
        <p:spPr>
          <a:xfrm>
            <a:off x="6185961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7C47681-D5CB-D94C-9C6C-6762D2CE5035}"/>
              </a:ext>
            </a:extLst>
          </p:cNvPr>
          <p:cNvCxnSpPr/>
          <p:nvPr/>
        </p:nvCxnSpPr>
        <p:spPr>
          <a:xfrm>
            <a:off x="5432554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BAEAC67-9780-904B-97A3-784A4BBDB243}"/>
              </a:ext>
            </a:extLst>
          </p:cNvPr>
          <p:cNvCxnSpPr/>
          <p:nvPr/>
        </p:nvCxnSpPr>
        <p:spPr>
          <a:xfrm>
            <a:off x="4611116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D6E4723-4E3D-DA48-A466-39CD46E40C0D}"/>
              </a:ext>
            </a:extLst>
          </p:cNvPr>
          <p:cNvCxnSpPr/>
          <p:nvPr/>
        </p:nvCxnSpPr>
        <p:spPr>
          <a:xfrm>
            <a:off x="4188685" y="5882023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2FCDC8-BBA3-1448-84BE-3F1DDBB3CDE6}"/>
              </a:ext>
            </a:extLst>
          </p:cNvPr>
          <p:cNvCxnSpPr/>
          <p:nvPr/>
        </p:nvCxnSpPr>
        <p:spPr>
          <a:xfrm>
            <a:off x="4059296" y="5882024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2BC9E6D-9CD9-0045-8947-58E25A7CC87D}"/>
              </a:ext>
            </a:extLst>
          </p:cNvPr>
          <p:cNvCxnSpPr/>
          <p:nvPr/>
        </p:nvCxnSpPr>
        <p:spPr>
          <a:xfrm>
            <a:off x="7710276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C3B75-603A-F349-8ADA-BC59A275E556}"/>
              </a:ext>
            </a:extLst>
          </p:cNvPr>
          <p:cNvCxnSpPr/>
          <p:nvPr/>
        </p:nvCxnSpPr>
        <p:spPr>
          <a:xfrm>
            <a:off x="7475220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6FBFB1B-EF78-6645-842C-AD6A7DA91D3B}"/>
              </a:ext>
            </a:extLst>
          </p:cNvPr>
          <p:cNvCxnSpPr/>
          <p:nvPr/>
        </p:nvCxnSpPr>
        <p:spPr>
          <a:xfrm>
            <a:off x="6501610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0337D31-BBAF-244C-B103-C7D5D0F37BC4}"/>
              </a:ext>
            </a:extLst>
          </p:cNvPr>
          <p:cNvCxnSpPr/>
          <p:nvPr/>
        </p:nvCxnSpPr>
        <p:spPr>
          <a:xfrm>
            <a:off x="6433252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7F7CD4B-AA57-4841-B289-42D08F893124}"/>
              </a:ext>
            </a:extLst>
          </p:cNvPr>
          <p:cNvCxnSpPr/>
          <p:nvPr/>
        </p:nvCxnSpPr>
        <p:spPr>
          <a:xfrm>
            <a:off x="5608580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ACD011-A78B-1446-9322-1EB95310A159}"/>
              </a:ext>
            </a:extLst>
          </p:cNvPr>
          <p:cNvCxnSpPr/>
          <p:nvPr/>
        </p:nvCxnSpPr>
        <p:spPr>
          <a:xfrm>
            <a:off x="4656088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8D4AB-B82F-4E44-8284-6F43B525D04E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5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A9B4001-5759-7E46-A759-40F7B1354147}"/>
              </a:ext>
            </a:extLst>
          </p:cNvPr>
          <p:cNvSpPr/>
          <p:nvPr/>
        </p:nvSpPr>
        <p:spPr>
          <a:xfrm>
            <a:off x="3460434" y="488687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9DB160-B948-A24A-A805-780D1074FCAC}"/>
              </a:ext>
            </a:extLst>
          </p:cNvPr>
          <p:cNvSpPr/>
          <p:nvPr/>
        </p:nvSpPr>
        <p:spPr>
          <a:xfrm>
            <a:off x="8588661" y="2849804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5072B4-9F87-E549-B4C4-7C7584879D30}"/>
              </a:ext>
            </a:extLst>
          </p:cNvPr>
          <p:cNvSpPr/>
          <p:nvPr/>
        </p:nvSpPr>
        <p:spPr>
          <a:xfrm>
            <a:off x="4932135" y="322045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41708-BAC9-E340-8097-07A13E69556D}"/>
              </a:ext>
            </a:extLst>
          </p:cNvPr>
          <p:cNvSpPr/>
          <p:nvPr/>
        </p:nvSpPr>
        <p:spPr>
          <a:xfrm>
            <a:off x="4010319" y="521605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02CB51A-8023-A54E-9D6B-4B59D80F35BE}"/>
              </a:ext>
            </a:extLst>
          </p:cNvPr>
          <p:cNvSpPr/>
          <p:nvPr/>
        </p:nvSpPr>
        <p:spPr>
          <a:xfrm>
            <a:off x="3055788" y="434963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9D8704-4FB4-7A44-AA93-07217844BE5D}"/>
              </a:ext>
            </a:extLst>
          </p:cNvPr>
          <p:cNvSpPr/>
          <p:nvPr/>
        </p:nvSpPr>
        <p:spPr>
          <a:xfrm>
            <a:off x="4468769" y="35574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8BC9900-7E64-B641-BC7A-5072CF169C97}"/>
              </a:ext>
            </a:extLst>
          </p:cNvPr>
          <p:cNvSpPr/>
          <p:nvPr/>
        </p:nvSpPr>
        <p:spPr>
          <a:xfrm>
            <a:off x="4097245" y="2567882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9AB42E-0079-954D-BC1F-42EEECC491CB}"/>
              </a:ext>
            </a:extLst>
          </p:cNvPr>
          <p:cNvSpPr/>
          <p:nvPr/>
        </p:nvSpPr>
        <p:spPr>
          <a:xfrm>
            <a:off x="8708628" y="368730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2D7C654-AFC0-9242-A223-1132D131148E}"/>
              </a:ext>
            </a:extLst>
          </p:cNvPr>
          <p:cNvSpPr/>
          <p:nvPr/>
        </p:nvSpPr>
        <p:spPr>
          <a:xfrm>
            <a:off x="8163333" y="312851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D5D2B8-7882-834F-A80E-9F78D47834EA}"/>
              </a:ext>
            </a:extLst>
          </p:cNvPr>
          <p:cNvSpPr/>
          <p:nvPr/>
        </p:nvSpPr>
        <p:spPr>
          <a:xfrm>
            <a:off x="8405781" y="2098777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E06535-F1F6-E542-91EF-EF76F5A4A77B}"/>
              </a:ext>
            </a:extLst>
          </p:cNvPr>
          <p:cNvSpPr/>
          <p:nvPr/>
        </p:nvSpPr>
        <p:spPr>
          <a:xfrm>
            <a:off x="5221452" y="245282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B929AD-E6BC-B84F-BB60-93CCE17F481B}"/>
              </a:ext>
            </a:extLst>
          </p:cNvPr>
          <p:cNvSpPr/>
          <p:nvPr/>
        </p:nvSpPr>
        <p:spPr>
          <a:xfrm>
            <a:off x="3975533" y="479457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D46E5B-4F85-884B-A1EA-A8C85E3F161C}"/>
              </a:ext>
            </a:extLst>
          </p:cNvPr>
          <p:cNvSpPr/>
          <p:nvPr/>
        </p:nvSpPr>
        <p:spPr>
          <a:xfrm>
            <a:off x="3551874" y="5447452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311D3ED-529D-D746-9F73-17B2DC666D87}"/>
              </a:ext>
            </a:extLst>
          </p:cNvPr>
          <p:cNvSpPr/>
          <p:nvPr/>
        </p:nvSpPr>
        <p:spPr>
          <a:xfrm>
            <a:off x="3901049" y="395617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4F41F6F-F0D2-9249-81F4-D8B4EB1A0EA5}"/>
              </a:ext>
            </a:extLst>
          </p:cNvPr>
          <p:cNvSpPr/>
          <p:nvPr/>
        </p:nvSpPr>
        <p:spPr>
          <a:xfrm>
            <a:off x="4728566" y="432360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B8052-96F1-4B4D-9643-864F454BFE06}"/>
              </a:ext>
            </a:extLst>
          </p:cNvPr>
          <p:cNvSpPr/>
          <p:nvPr/>
        </p:nvSpPr>
        <p:spPr>
          <a:xfrm>
            <a:off x="5812829" y="231357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A5B553-8EBF-9046-894A-8118DD421C56}"/>
              </a:ext>
            </a:extLst>
          </p:cNvPr>
          <p:cNvSpPr/>
          <p:nvPr/>
        </p:nvSpPr>
        <p:spPr>
          <a:xfrm>
            <a:off x="3605886" y="302795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B1AC19-9CCC-4B43-9037-14D5169BCFD6}"/>
              </a:ext>
            </a:extLst>
          </p:cNvPr>
          <p:cNvSpPr/>
          <p:nvPr/>
        </p:nvSpPr>
        <p:spPr>
          <a:xfrm>
            <a:off x="8314341" y="4646897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85B12A4-0CC8-764F-81CD-3ED3EAEB22A5}"/>
              </a:ext>
            </a:extLst>
          </p:cNvPr>
          <p:cNvSpPr/>
          <p:nvPr/>
        </p:nvSpPr>
        <p:spPr>
          <a:xfrm>
            <a:off x="8987866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4165D2-312E-D648-BEC7-F63D5AB1D40D}"/>
              </a:ext>
            </a:extLst>
          </p:cNvPr>
          <p:cNvSpPr/>
          <p:nvPr/>
        </p:nvSpPr>
        <p:spPr>
          <a:xfrm>
            <a:off x="7710276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B800B3-B24B-444D-96CB-7D9A469BB8D2}"/>
              </a:ext>
            </a:extLst>
          </p:cNvPr>
          <p:cNvSpPr/>
          <p:nvPr/>
        </p:nvSpPr>
        <p:spPr>
          <a:xfrm>
            <a:off x="8970295" y="252192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37D3786-DA61-EF4F-9C9F-8E3EFBB61585}"/>
              </a:ext>
            </a:extLst>
          </p:cNvPr>
          <p:cNvSpPr/>
          <p:nvPr/>
        </p:nvSpPr>
        <p:spPr>
          <a:xfrm>
            <a:off x="6004560" y="2902264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8652CB6-FA3B-0242-9870-F28F4BE3D725}"/>
              </a:ext>
            </a:extLst>
          </p:cNvPr>
          <p:cNvCxnSpPr/>
          <p:nvPr/>
        </p:nvCxnSpPr>
        <p:spPr>
          <a:xfrm>
            <a:off x="3253230" y="6027350"/>
            <a:ext cx="5061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F1970CF-B943-EF4A-8FF5-D2A51C8308F6}"/>
              </a:ext>
            </a:extLst>
          </p:cNvPr>
          <p:cNvCxnSpPr/>
          <p:nvPr/>
        </p:nvCxnSpPr>
        <p:spPr>
          <a:xfrm>
            <a:off x="370042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BB1E10-85AD-9940-A790-E196837B5666}"/>
              </a:ext>
            </a:extLst>
          </p:cNvPr>
          <p:cNvCxnSpPr/>
          <p:nvPr/>
        </p:nvCxnSpPr>
        <p:spPr>
          <a:xfrm>
            <a:off x="707698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E8E7E5C-CFFF-1E4B-89B5-BB8AA18AA05C}"/>
              </a:ext>
            </a:extLst>
          </p:cNvPr>
          <p:cNvCxnSpPr/>
          <p:nvPr/>
        </p:nvCxnSpPr>
        <p:spPr>
          <a:xfrm>
            <a:off x="445989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383B8C-8A99-094C-B454-0299215D52D8}"/>
              </a:ext>
            </a:extLst>
          </p:cNvPr>
          <p:cNvCxnSpPr/>
          <p:nvPr/>
        </p:nvCxnSpPr>
        <p:spPr>
          <a:xfrm>
            <a:off x="591053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2D8AE0-53C0-7D4C-A634-DAAB85628701}"/>
              </a:ext>
            </a:extLst>
          </p:cNvPr>
          <p:cNvCxnSpPr/>
          <p:nvPr/>
        </p:nvCxnSpPr>
        <p:spPr>
          <a:xfrm>
            <a:off x="3797644" y="5878148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A1FC9C1-11DE-C442-B193-BD4323C8E3B3}"/>
              </a:ext>
            </a:extLst>
          </p:cNvPr>
          <p:cNvCxnSpPr/>
          <p:nvPr/>
        </p:nvCxnSpPr>
        <p:spPr>
          <a:xfrm>
            <a:off x="4774584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4DB0D69-BAB3-3446-94C0-4A7CA44DE078}"/>
              </a:ext>
            </a:extLst>
          </p:cNvPr>
          <p:cNvCxnSpPr/>
          <p:nvPr/>
        </p:nvCxnSpPr>
        <p:spPr>
          <a:xfrm>
            <a:off x="814853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203AFE0-AFD9-7E43-994A-9381A226B17F}"/>
              </a:ext>
            </a:extLst>
          </p:cNvPr>
          <p:cNvCxnSpPr/>
          <p:nvPr/>
        </p:nvCxnSpPr>
        <p:spPr>
          <a:xfrm>
            <a:off x="425334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EABCDA-A0D1-D84F-AECF-22E245FBDE19}"/>
              </a:ext>
            </a:extLst>
          </p:cNvPr>
          <p:cNvCxnSpPr/>
          <p:nvPr/>
        </p:nvCxnSpPr>
        <p:spPr>
          <a:xfrm>
            <a:off x="628123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B81EC1-FCD0-9B47-8DFB-5CFAB5EB4667}"/>
              </a:ext>
            </a:extLst>
          </p:cNvPr>
          <p:cNvCxnSpPr/>
          <p:nvPr/>
        </p:nvCxnSpPr>
        <p:spPr>
          <a:xfrm>
            <a:off x="4010319" y="5882024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E58E1F-F42D-2C45-A395-0777C12BA5B5}"/>
              </a:ext>
            </a:extLst>
          </p:cNvPr>
          <p:cNvCxnSpPr/>
          <p:nvPr/>
        </p:nvCxnSpPr>
        <p:spPr>
          <a:xfrm>
            <a:off x="5358869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17180E-F4D4-E944-A218-87274C2D4717}"/>
              </a:ext>
            </a:extLst>
          </p:cNvPr>
          <p:cNvCxnSpPr/>
          <p:nvPr/>
        </p:nvCxnSpPr>
        <p:spPr>
          <a:xfrm>
            <a:off x="5023575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A032E21-27E3-3C4A-92FC-E37868825BDE}"/>
              </a:ext>
            </a:extLst>
          </p:cNvPr>
          <p:cNvCxnSpPr/>
          <p:nvPr/>
        </p:nvCxnSpPr>
        <p:spPr>
          <a:xfrm>
            <a:off x="721162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73751-F6C9-4B4E-B3B4-7B7F154FAC5D}"/>
              </a:ext>
            </a:extLst>
          </p:cNvPr>
          <p:cNvCxnSpPr/>
          <p:nvPr/>
        </p:nvCxnSpPr>
        <p:spPr>
          <a:xfrm>
            <a:off x="576240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771EDB8-8272-AE46-9719-8F4CAF54DB53}"/>
              </a:ext>
            </a:extLst>
          </p:cNvPr>
          <p:cNvCxnSpPr/>
          <p:nvPr/>
        </p:nvCxnSpPr>
        <p:spPr>
          <a:xfrm>
            <a:off x="714356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3D223FC-E498-964E-8803-EFED287718BC}"/>
              </a:ext>
            </a:extLst>
          </p:cNvPr>
          <p:cNvCxnSpPr/>
          <p:nvPr/>
        </p:nvCxnSpPr>
        <p:spPr>
          <a:xfrm>
            <a:off x="495524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F0FAF36-BD43-474D-BCEF-F65816D56D37}"/>
              </a:ext>
            </a:extLst>
          </p:cNvPr>
          <p:cNvCxnSpPr/>
          <p:nvPr/>
        </p:nvCxnSpPr>
        <p:spPr>
          <a:xfrm>
            <a:off x="663645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83BB8F7-1573-BF4A-B253-E83508FDD460}"/>
              </a:ext>
            </a:extLst>
          </p:cNvPr>
          <p:cNvCxnSpPr/>
          <p:nvPr/>
        </p:nvCxnSpPr>
        <p:spPr>
          <a:xfrm>
            <a:off x="482000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FE0E11E-7235-E34C-9CF4-8616D2659D3E}"/>
              </a:ext>
            </a:extLst>
          </p:cNvPr>
          <p:cNvCxnSpPr/>
          <p:nvPr/>
        </p:nvCxnSpPr>
        <p:spPr>
          <a:xfrm>
            <a:off x="522145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9A5429C-5C3D-8D47-8B12-2B1469D4C00B}"/>
              </a:ext>
            </a:extLst>
          </p:cNvPr>
          <p:cNvCxnSpPr/>
          <p:nvPr/>
        </p:nvCxnSpPr>
        <p:spPr>
          <a:xfrm>
            <a:off x="672956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BAA9B0-64DD-8647-B72F-BBCE5C730C9D}"/>
              </a:ext>
            </a:extLst>
          </p:cNvPr>
          <p:cNvCxnSpPr/>
          <p:nvPr/>
        </p:nvCxnSpPr>
        <p:spPr>
          <a:xfrm>
            <a:off x="5995709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A7F1F0C-BC83-B141-95A4-41E0FE93D810}"/>
              </a:ext>
            </a:extLst>
          </p:cNvPr>
          <p:cNvCxnSpPr/>
          <p:nvPr/>
        </p:nvCxnSpPr>
        <p:spPr>
          <a:xfrm>
            <a:off x="614600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C71D46D-D806-C946-BA8C-2ABCEAF6EF0A}"/>
              </a:ext>
            </a:extLst>
          </p:cNvPr>
          <p:cNvCxnSpPr/>
          <p:nvPr/>
        </p:nvCxnSpPr>
        <p:spPr>
          <a:xfrm>
            <a:off x="618596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7C47681-D5CB-D94C-9C6C-6762D2CE5035}"/>
              </a:ext>
            </a:extLst>
          </p:cNvPr>
          <p:cNvCxnSpPr/>
          <p:nvPr/>
        </p:nvCxnSpPr>
        <p:spPr>
          <a:xfrm>
            <a:off x="5432554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BAEAC67-9780-904B-97A3-784A4BBDB243}"/>
              </a:ext>
            </a:extLst>
          </p:cNvPr>
          <p:cNvCxnSpPr/>
          <p:nvPr/>
        </p:nvCxnSpPr>
        <p:spPr>
          <a:xfrm>
            <a:off x="461111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D6E4723-4E3D-DA48-A466-39CD46E40C0D}"/>
              </a:ext>
            </a:extLst>
          </p:cNvPr>
          <p:cNvCxnSpPr/>
          <p:nvPr/>
        </p:nvCxnSpPr>
        <p:spPr>
          <a:xfrm>
            <a:off x="4188685" y="5882023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2FCDC8-BBA3-1448-84BE-3F1DDBB3CDE6}"/>
              </a:ext>
            </a:extLst>
          </p:cNvPr>
          <p:cNvCxnSpPr/>
          <p:nvPr/>
        </p:nvCxnSpPr>
        <p:spPr>
          <a:xfrm>
            <a:off x="4059296" y="5882024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2BC9E6D-9CD9-0045-8947-58E25A7CC87D}"/>
              </a:ext>
            </a:extLst>
          </p:cNvPr>
          <p:cNvCxnSpPr/>
          <p:nvPr/>
        </p:nvCxnSpPr>
        <p:spPr>
          <a:xfrm>
            <a:off x="771027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C3B75-603A-F349-8ADA-BC59A275E556}"/>
              </a:ext>
            </a:extLst>
          </p:cNvPr>
          <p:cNvCxnSpPr/>
          <p:nvPr/>
        </p:nvCxnSpPr>
        <p:spPr>
          <a:xfrm>
            <a:off x="747522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6FBFB1B-EF78-6645-842C-AD6A7DA91D3B}"/>
              </a:ext>
            </a:extLst>
          </p:cNvPr>
          <p:cNvCxnSpPr/>
          <p:nvPr/>
        </p:nvCxnSpPr>
        <p:spPr>
          <a:xfrm>
            <a:off x="650161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0337D31-BBAF-244C-B103-C7D5D0F37BC4}"/>
              </a:ext>
            </a:extLst>
          </p:cNvPr>
          <p:cNvCxnSpPr/>
          <p:nvPr/>
        </p:nvCxnSpPr>
        <p:spPr>
          <a:xfrm>
            <a:off x="643325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7F7CD4B-AA57-4841-B289-42D08F893124}"/>
              </a:ext>
            </a:extLst>
          </p:cNvPr>
          <p:cNvCxnSpPr/>
          <p:nvPr/>
        </p:nvCxnSpPr>
        <p:spPr>
          <a:xfrm>
            <a:off x="560858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ACD011-A78B-1446-9322-1EB95310A159}"/>
              </a:ext>
            </a:extLst>
          </p:cNvPr>
          <p:cNvCxnSpPr/>
          <p:nvPr/>
        </p:nvCxnSpPr>
        <p:spPr>
          <a:xfrm>
            <a:off x="465608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C710E0D-7D8F-FB4B-A78D-492E191110E8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7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Invasive Species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Balderama, 2012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Invasive species introduced by animals, floods, winds, people, etc.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Reproduce and spread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Crime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Mohler, 2011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Successful burglary occurs in a neighborhood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Successive burglaries attempted nearby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Disease Epidemics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4"/>
              </a:rPr>
              <a:t>Park, 2020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; 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5"/>
              </a:rPr>
              <a:t>Bertozzi, 2020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 person is infected with a disease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The disease spreads from person to person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u="sng" dirty="0">
                <a:latin typeface="Gill Sans" charset="0"/>
                <a:ea typeface="Gill Sans" charset="0"/>
                <a:cs typeface="Gill Sans" charset="0"/>
              </a:rPr>
              <a:t>Earthquakes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6"/>
              </a:rPr>
              <a:t>Ogata, 1999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Mainshock earthquake occurs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Aftershocks occur afterwards</a:t>
            </a:r>
          </a:p>
          <a:p>
            <a:endParaRPr lang="en-US" dirty="0"/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0440B-F12F-2749-8EA8-630B0B1BB673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1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Self-exciting point processes</a:t>
            </a:r>
            <a:endParaRPr lang="en-US" dirty="0"/>
          </a:p>
        </p:txBody>
      </p:sp>
      <p:pic>
        <p:nvPicPr>
          <p:cNvPr id="6" name="Picture Placeholder 5" descr="&quot;&quot;">
            <a:extLst>
              <a:ext uri="{FF2B5EF4-FFF2-40B4-BE49-F238E27FC236}">
                <a16:creationId xmlns:a16="http://schemas.microsoft.com/office/drawing/2014/main" id="{B6B2E5BC-4691-8543-B4D0-6E51947225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Conditional Intensity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Describes the infinitesimal rate of occurrences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𝑡</m:t>
                    </m:r>
                  </m:oMath>
                </a14:m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 and 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)</m:t>
                    </m:r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Background rate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)</m:t>
                    </m:r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Function which describes the rate of </a:t>
                </a: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background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events at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en-US" i="1" dirty="0"/>
                  <a:t>Triggering function</a:t>
                </a:r>
                <a:r>
                  <a:rPr lang="en-US" dirty="0"/>
                  <a:t> 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Function which describes the amount of </a:t>
                </a:r>
                <a:r>
                  <a:rPr lang="en-US" i="1" dirty="0"/>
                  <a:t>excitation</a:t>
                </a:r>
                <a:r>
                  <a:rPr lang="en-US" dirty="0"/>
                  <a:t> from previous events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4"/>
                <a:stretch>
                  <a:fillRect l="-642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6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415F4B-4878-E948-8908-C91A173C1128}"/>
              </a:ext>
            </a:extLst>
          </p:cNvPr>
          <p:cNvSpPr/>
          <p:nvPr/>
        </p:nvSpPr>
        <p:spPr>
          <a:xfrm>
            <a:off x="2952427" y="5036949"/>
            <a:ext cx="1658320" cy="50369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8C067-2ED1-E443-B5FF-3B93618DFB6A}"/>
              </a:ext>
            </a:extLst>
          </p:cNvPr>
          <p:cNvSpPr/>
          <p:nvPr/>
        </p:nvSpPr>
        <p:spPr>
          <a:xfrm>
            <a:off x="3957234" y="1362781"/>
            <a:ext cx="1397430" cy="37303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C6A4EE-C28D-7140-BDDB-F238DD5BC5A6}"/>
              </a:ext>
            </a:extLst>
          </p:cNvPr>
          <p:cNvSpPr/>
          <p:nvPr/>
        </p:nvSpPr>
        <p:spPr>
          <a:xfrm>
            <a:off x="3613688" y="2212605"/>
            <a:ext cx="826576" cy="373030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07EF42-4E2C-524D-A356-42CDAAC9D998}"/>
              </a:ext>
            </a:extLst>
          </p:cNvPr>
          <p:cNvSpPr/>
          <p:nvPr/>
        </p:nvSpPr>
        <p:spPr>
          <a:xfrm>
            <a:off x="3727341" y="3007111"/>
            <a:ext cx="2549473" cy="373030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801A08E-0A3D-F646-8415-EDABB5D5AD93}"/>
              </a:ext>
            </a:extLst>
          </p:cNvPr>
          <p:cNvSpPr/>
          <p:nvPr/>
        </p:nvSpPr>
        <p:spPr>
          <a:xfrm>
            <a:off x="4943959" y="5036948"/>
            <a:ext cx="968644" cy="503695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074F06C-2F4F-2D47-A262-EBEBF02DF5D8}"/>
              </a:ext>
            </a:extLst>
          </p:cNvPr>
          <p:cNvSpPr/>
          <p:nvPr/>
        </p:nvSpPr>
        <p:spPr>
          <a:xfrm>
            <a:off x="6824419" y="5036947"/>
            <a:ext cx="3024753" cy="503695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6" grpId="0" animBg="1"/>
      <p:bldP spid="16" grpId="1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1257&quot;&gt;&lt;object type=&quot;3&quot; unique_id=&quot;11746&quot;&gt;&lt;property id=&quot;20148&quot; value=&quot;5&quot;/&gt;&lt;property id=&quot;20300&quot; value=&quot;Slide 1&quot;/&gt;&lt;property id=&quot;20307&quot; value=&quot;265&quot;/&gt;&lt;/object&gt;&lt;object type=&quot;3&quot; unique_id=&quot;11747&quot;&gt;&lt;property id=&quot;20148&quot; value=&quot;5&quot;/&gt;&lt;property id=&quot;20300&quot; value=&quot;Slide 2 - &amp;quot;TITLE OF YOUR PRESENTATION&amp;quot;&quot;/&gt;&lt;property id=&quot;20307&quot; value=&quot;266&quot;/&gt;&lt;/object&gt;&lt;object type=&quot;3&quot; unique_id=&quot;11887&quot;&gt;&lt;property id=&quot;20148&quot; value=&quot;5&quot;/&gt;&lt;property id=&quot;20300&quot; value=&quot;Slide 3 - &amp;quot;Title for Single Column Slide&amp;quot;&quot;/&gt;&lt;property id=&quot;20307&quot; value=&quot;267&quot;/&gt;&lt;/object&gt;&lt;object type=&quot;3&quot; unique_id=&quot;11915&quot;&gt;&lt;property id=&quot;20148&quot; value=&quot;5&quot;/&gt;&lt;property id=&quot;20300&quot; value=&quot;Slide 4 - &amp;quot;Title for Single Column Slide&amp;quot;&quot;/&gt;&lt;property id=&quot;20307&quot; value=&quot;268&quot;/&gt;&lt;/object&gt;&lt;object type=&quot;3&quot; unique_id=&quot;11916&quot;&gt;&lt;property id=&quot;20148&quot; value=&quot;5&quot;/&gt;&lt;property id=&quot;20300&quot; value=&quot;Slide 5 - &amp;quot;Title of Three Major Concepts&amp;quot;&quot;/&gt;&lt;property id=&quot;20307&quot; value=&quot;269&quot;/&gt;&lt;/object&gt;&lt;object type=&quot;3&quot; unique_id=&quot;11966&quot;&gt;&lt;property id=&quot;20148&quot; value=&quot;5&quot;/&gt;&lt;property id=&quot;20300&quot; value=&quot;Slide 6 - &amp;quot;Title of Three Major Concepts&amp;quot;&quot;/&gt;&lt;property id=&quot;20307&quot; value=&quot;270&quot;/&gt;&lt;/object&gt;&lt;object type=&quot;3&quot; unique_id=&quot;11967&quot;&gt;&lt;property id=&quot;20148&quot; value=&quot;5&quot;/&gt;&lt;property id=&quot;20300&quot; value=&quot;Slide 7 - &amp;quot;Transition To Next Section&amp;quot;&quot;/&gt;&lt;property id=&quot;20307&quot; value=&quot;271&quot;/&gt;&lt;/object&gt;&lt;object type=&quot;3&quot; unique_id=&quot;11968&quot;&gt;&lt;property id=&quot;20148&quot; value=&quot;5&quot;/&gt;&lt;property id=&quot;20300&quot; value=&quot;Slide 8 - &amp;quot;A Vertical Picture is Worth a Thousand Words&amp;quot;&quot;/&gt;&lt;property id=&quot;20307&quot; value=&quot;272&quot;/&gt;&lt;/object&gt;&lt;object type=&quot;3&quot; unique_id=&quot;12109&quot;&gt;&lt;property id=&quot;20148&quot; value=&quot;5&quot;/&gt;&lt;property id=&quot;20300&quot; value=&quot;Slide 9 - &amp;quot;A Vertical Picture is Worth a Thousand Words&amp;quot;&quot;/&gt;&lt;property id=&quot;20307&quot; value=&quot;273&quot;/&gt;&lt;/object&gt;&lt;object type=&quot;3&quot; unique_id=&quot;12110&quot;&gt;&lt;property id=&quot;20148&quot; value=&quot;5&quot;/&gt;&lt;property id=&quot;20300&quot; value=&quot;Slide 10 - &amp;quot;A Horizontal Image&amp;quot;&quot;/&gt;&lt;property id=&quot;20307&quot; value=&quot;274&quot;/&gt;&lt;/object&gt;&lt;object type=&quot;3&quot; unique_id=&quot;12111&quot;&gt;&lt;property id=&quot;20148&quot; value=&quot;5&quot;/&gt;&lt;property id=&quot;20300&quot; value=&quot;Slide 11 - &amp;quot;A Horizontal Image&amp;quot;&quot;/&gt;&lt;property id=&quot;20307&quot; value=&quot;275&quot;/&gt;&lt;/object&gt;&lt;object type=&quot;3&quot; unique_id=&quot;12112&quot;&gt;&lt;property id=&quot;20148&quot; value=&quot;5&quot;/&gt;&lt;property id=&quot;20300&quot; value=&quot;Slide 12 - &amp;quot;Title for Three Column Slide with Icons&amp;quot;&quot;/&gt;&lt;property id=&quot;20307&quot; value=&quot;276&quot;/&gt;&lt;/object&gt;&lt;object type=&quot;3&quot; unique_id=&quot;12113&quot;&gt;&lt;property id=&quot;20148&quot; value=&quot;5&quot;/&gt;&lt;property id=&quot;20300&quot; value=&quot;Slide 13 - &amp;quot;Title for Three Column Slide&amp;quot;&quot;/&gt;&lt;property id=&quot;20307&quot; value=&quot;277&quot;/&gt;&lt;/object&gt;&lt;object type=&quot;3&quot; unique_id=&quot;12114&quot;&gt;&lt;property id=&quot;20148&quot; value=&quot;5&quot;/&gt;&lt;property id=&quot;20300&quot; value=&quot;Slide 14 - &amp;quot;Three Columns Without Icons&amp;quot;&quot;/&gt;&lt;property id=&quot;20307&quot; value=&quot;278&quot;/&gt;&lt;/object&gt;&lt;object type=&quot;3&quot; unique_id=&quot;12664&quot;&gt;&lt;property id=&quot;20148&quot; value=&quot;5&quot;/&gt;&lt;property id=&quot;20300&quot; value=&quot;Slide 15 - &amp;quot;Three Columns Without Icons&amp;quot;&quot;/&gt;&lt;property id=&quot;20307&quot; value=&quot;279&quot;/&gt;&lt;/object&gt;&lt;object type=&quot;3&quot; unique_id=&quot;12665&quot;&gt;&lt;property id=&quot;20148&quot; value=&quot;5&quot;/&gt;&lt;property id=&quot;20300&quot; value=&quot;Slide 16 - &amp;quot;Title for Two Column Slide&amp;quot;&quot;/&gt;&lt;property id=&quot;20307&quot; value=&quot;280&quot;/&gt;&lt;/object&gt;&lt;object type=&quot;3&quot; unique_id=&quot;12666&quot;&gt;&lt;property id=&quot;20148&quot; value=&quot;5&quot;/&gt;&lt;property id=&quot;20300&quot; value=&quot;Slide 17 - &amp;quot;Title for Two Column Slide&amp;quot;&quot;/&gt;&lt;property id=&quot;20307&quot; value=&quot;281&quot;/&gt;&lt;/object&gt;&lt;object type=&quot;3&quot; unique_id=&quot;12667&quot;&gt;&lt;property id=&quot;20148&quot; value=&quot;5&quot;/&gt;&lt;property id=&quot;20300&quot; value=&quot;Slide 18&quot;/&gt;&lt;property id=&quot;20307&quot; value=&quot;282&quot;/&gt;&lt;/object&gt;&lt;object type=&quot;3&quot; unique_id=&quot;12668&quot;&gt;&lt;property id=&quot;20148&quot; value=&quot;5&quot;/&gt;&lt;property id=&quot;20300&quot; value=&quot;Slide 19&quot;/&gt;&lt;property id=&quot;20307&quot; value=&quot;283&quot;/&gt;&lt;/object&gt;&lt;object type=&quot;3&quot; unique_id=&quot;12669&quot;&gt;&lt;property id=&quot;20148&quot; value=&quot;5&quot;/&gt;&lt;property id=&quot;20300&quot; value=&quot;Slide 20&quot;/&gt;&lt;property id=&quot;20307&quot; value=&quot;284&quot;/&gt;&lt;/object&gt;&lt;object type=&quot;3&quot; unique_id=&quot;12670&quot;&gt;&lt;property id=&quot;20148&quot; value=&quot;5&quot;/&gt;&lt;property id=&quot;20300&quot; value=&quot;Slide 21&quot;/&gt;&lt;property id=&quot;20307&quot; value=&quot;285&quot;/&gt;&lt;/object&gt;&lt;object type=&quot;3&quot; unique_id=&quot;12671&quot;&gt;&lt;property id=&quot;20148&quot; value=&quot;5&quot;/&gt;&lt;property id=&quot;20300&quot; value=&quot;Slide 22&quot;/&gt;&lt;property id=&quot;20307&quot; value=&quot;286&quot;/&gt;&lt;/object&gt;&lt;object type=&quot;3&quot; unique_id=&quot;12672&quot;&gt;&lt;property id=&quot;20148&quot; value=&quot;5&quot;/&gt;&lt;property id=&quot;20300&quot; value=&quot;Slide 23&quot;/&gt;&lt;property id=&quot;20307&quot; value=&quot;287&quot;/&gt;&lt;/object&gt;&lt;object type=&quot;3&quot; unique_id=&quot;12673&quot;&gt;&lt;property id=&quot;20148&quot; value=&quot;5&quot;/&gt;&lt;property id=&quot;20300&quot; value=&quot;Slide 24&quot;/&gt;&lt;property id=&quot;20307&quot; value=&quot;288&quot;/&gt;&lt;/object&gt;&lt;object type=&quot;3&quot; unique_id=&quot;12674&quot;&gt;&lt;property id=&quot;20148&quot; value=&quot;5&quot;/&gt;&lt;property id=&quot;20300&quot; value=&quot;Slide 25&quot;/&gt;&lt;property id=&quot;20307&quot; value=&quot;289&quot;/&gt;&lt;/object&gt;&lt;object type=&quot;3&quot; unique_id=&quot;12675&quot;&gt;&lt;property id=&quot;20148&quot; value=&quot;5&quot;/&gt;&lt;property id=&quot;20300&quot; value=&quot;Slide 26 - &amp;quot;Title for Quantifiable Figures&amp;quot;&quot;/&gt;&lt;property id=&quot;20307&quot; value=&quot;290&quot;/&gt;&lt;/object&gt;&lt;object type=&quot;3&quot; unique_id=&quot;12676&quot;&gt;&lt;property id=&quot;20148&quot; value=&quot;5&quot;/&gt;&lt;property id=&quot;20300&quot; value=&quot;Slide 27 - &amp;quot;Timeline Title&amp;quot;&quot;/&gt;&lt;property id=&quot;20307&quot; value=&quot;291&quot;/&gt;&lt;/object&gt;&lt;object type=&quot;3&quot; unique_id=&quot;12677&quot;&gt;&lt;property id=&quot;20148&quot; value=&quot;5&quot;/&gt;&lt;property id=&quot;20300&quot; value=&quot;Slide 28 - &amp;quot;Timeline Title&amp;quot;&quot;/&gt;&lt;property id=&quot;20307&quot; value=&quot;292&quot;/&gt;&lt;/object&gt;&lt;object type=&quot;3&quot; unique_id=&quot;12678&quot;&gt;&lt;property id=&quot;20148&quot; value=&quot;5&quot;/&gt;&lt;property id=&quot;20300&quot; value=&quot;Slide 29 - &amp;quot;Timeline Title&amp;quot;&quot;/&gt;&lt;property id=&quot;20307&quot; value=&quot;293&quot;/&gt;&lt;/object&gt;&lt;object type=&quot;3&quot; unique_id=&quot;12679&quot;&gt;&lt;property id=&quot;20148&quot; value=&quot;5&quot;/&gt;&lt;property id=&quot;20300&quot; value=&quot;Slide 30 - &amp;quot;Timeline Title&amp;quot;&quot;/&gt;&lt;property id=&quot;20307&quot; value=&quot;294&quot;/&gt;&lt;/object&gt;&lt;object type=&quot;3&quot; unique_id=&quot;12680&quot;&gt;&lt;property id=&quot;20148&quot; value=&quot;5&quot;/&gt;&lt;property id=&quot;20300&quot; value=&quot;Slide 31 - &amp;quot;Citations&amp;quot;&quot;/&gt;&lt;property id=&quot;20307&quot; value=&quot;295&quot;/&gt;&lt;/object&gt;&lt;object type=&quot;3&quot; unique_id=&quot;12681&quot;&gt;&lt;property id=&quot;20148&quot; value=&quot;5&quot;/&gt;&lt;property id=&quot;20300&quot; value=&quot;Slide 32 - &amp;quot;THANK YOU&amp;quot;&quot;/&gt;&lt;property id=&quot;20307&quot; value=&quot;296&quot;/&gt;&lt;/object&gt;&lt;object type=&quot;3&quot; unique_id=&quot;12682&quot;&gt;&lt;property id=&quot;20148&quot; value=&quot;5&quot;/&gt;&lt;property id=&quot;20300&quot; value=&quot;Slide 33&quot;/&gt;&lt;property id=&quot;20307&quot; value=&quot;297&quot;/&gt;&lt;/object&gt;&lt;object type=&quot;3&quot; unique_id=&quot;12683&quot;&gt;&lt;property id=&quot;20148&quot; value=&quot;5&quot;/&gt;&lt;property id=&quot;20300&quot; value=&quot;Slide 34&quot;/&gt;&lt;property id=&quot;20307&quot; value=&quot;298&quot;/&gt;&lt;/object&gt;&lt;/object&gt;&lt;object type=&quot;8&quot; unique_id=&quot;112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859B"/>
      </a:hlink>
      <a:folHlink>
        <a:srgbClr val="954F72"/>
      </a:folHlink>
    </a:clrScheme>
    <a:fontScheme name="Custom 2">
      <a:majorFont>
        <a:latin typeface="Verdana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1117</Words>
  <Application>Microsoft Macintosh PowerPoint</Application>
  <PresentationFormat>Widescreen</PresentationFormat>
  <Paragraphs>202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Gill Sans</vt:lpstr>
      <vt:lpstr>Times</vt:lpstr>
      <vt:lpstr>Verdana</vt:lpstr>
      <vt:lpstr>Office Theme</vt:lpstr>
      <vt:lpstr>Nonparametric Self-Exciting Point Processes: Benefits and Uses</vt:lpstr>
      <vt:lpstr>Outline</vt:lpstr>
      <vt:lpstr>Self-exciting phenomenon</vt:lpstr>
      <vt:lpstr>Self-exciting phenomenon</vt:lpstr>
      <vt:lpstr>Self-exciting phenomenon</vt:lpstr>
      <vt:lpstr>Self-exciting phenomenon</vt:lpstr>
      <vt:lpstr>Self-exciting Phenomenon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What if we’re unsure we’ve specified our model correctly?</vt:lpstr>
      <vt:lpstr>Self-exciting point processes</vt:lpstr>
      <vt:lpstr>Self-exciting point processes</vt:lpstr>
      <vt:lpstr>Self-exciting point processes</vt:lpstr>
      <vt:lpstr>Recent nonparametric innovations</vt:lpstr>
      <vt:lpstr>Recent nonparametric innovations</vt:lpstr>
      <vt:lpstr>Recent nonparametric innovations</vt:lpstr>
      <vt:lpstr>Application: Hector Mine Earthquake Sequence</vt:lpstr>
      <vt:lpstr>Application: Hector Mine earthquake sequence</vt:lpstr>
      <vt:lpstr>Application: Hector Mine earthquake sequence</vt:lpstr>
      <vt:lpstr>Closing thoughts</vt:lpstr>
      <vt:lpstr>Closing thoughts</vt:lpstr>
      <vt:lpstr>THANK YOU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Client Services</dc:creator>
  <cp:lastModifiedBy>Molyneux, James</cp:lastModifiedBy>
  <cp:revision>120</cp:revision>
  <dcterms:created xsi:type="dcterms:W3CDTF">2017-12-19T21:24:25Z</dcterms:created>
  <dcterms:modified xsi:type="dcterms:W3CDTF">2021-06-14T11:46:19Z</dcterms:modified>
</cp:coreProperties>
</file>